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50"/>
  </p:notesMasterIdLst>
  <p:handoutMasterIdLst>
    <p:handoutMasterId r:id="rId51"/>
  </p:handoutMasterIdLst>
  <p:sldIdLst>
    <p:sldId id="263" r:id="rId2"/>
    <p:sldId id="264" r:id="rId3"/>
    <p:sldId id="403" r:id="rId4"/>
    <p:sldId id="297" r:id="rId5"/>
    <p:sldId id="424" r:id="rId6"/>
    <p:sldId id="294" r:id="rId7"/>
    <p:sldId id="296" r:id="rId8"/>
    <p:sldId id="404" r:id="rId9"/>
    <p:sldId id="405" r:id="rId10"/>
    <p:sldId id="406" r:id="rId11"/>
    <p:sldId id="300" r:id="rId12"/>
    <p:sldId id="299" r:id="rId13"/>
    <p:sldId id="407" r:id="rId14"/>
    <p:sldId id="408" r:id="rId15"/>
    <p:sldId id="409" r:id="rId16"/>
    <p:sldId id="410" r:id="rId17"/>
    <p:sldId id="413" r:id="rId18"/>
    <p:sldId id="412" r:id="rId19"/>
    <p:sldId id="421" r:id="rId20"/>
    <p:sldId id="422" r:id="rId21"/>
    <p:sldId id="423" r:id="rId22"/>
    <p:sldId id="295" r:id="rId23"/>
    <p:sldId id="425" r:id="rId24"/>
    <p:sldId id="426" r:id="rId25"/>
    <p:sldId id="427" r:id="rId26"/>
    <p:sldId id="428" r:id="rId27"/>
    <p:sldId id="430" r:id="rId28"/>
    <p:sldId id="429" r:id="rId29"/>
    <p:sldId id="431" r:id="rId30"/>
    <p:sldId id="437" r:id="rId31"/>
    <p:sldId id="438" r:id="rId32"/>
    <p:sldId id="433" r:id="rId33"/>
    <p:sldId id="434" r:id="rId34"/>
    <p:sldId id="445" r:id="rId35"/>
    <p:sldId id="439" r:id="rId36"/>
    <p:sldId id="435" r:id="rId37"/>
    <p:sldId id="440" r:id="rId38"/>
    <p:sldId id="436" r:id="rId39"/>
    <p:sldId id="441" r:id="rId40"/>
    <p:sldId id="419" r:id="rId41"/>
    <p:sldId id="442" r:id="rId42"/>
    <p:sldId id="443" r:id="rId43"/>
    <p:sldId id="444" r:id="rId44"/>
    <p:sldId id="277" r:id="rId45"/>
    <p:sldId id="278" r:id="rId46"/>
    <p:sldId id="279" r:id="rId47"/>
    <p:sldId id="280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B7E"/>
    <a:srgbClr val="B2B2B2"/>
    <a:srgbClr val="FF6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6" autoAdjust="0"/>
    <p:restoredTop sz="94676" autoAdjust="0"/>
  </p:normalViewPr>
  <p:slideViewPr>
    <p:cSldViewPr>
      <p:cViewPr varScale="1">
        <p:scale>
          <a:sx n="88" d="100"/>
          <a:sy n="88" d="100"/>
        </p:scale>
        <p:origin x="-11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329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A8D58-C988-4704-BEC4-72263EE65081}" type="datetimeFigureOut">
              <a:rPr lang="en-US" smtClean="0"/>
              <a:t>10/7/14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7198D-8F54-474F-8270-A8E3D4D27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57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6423E-4D3D-7B42-A691-13817875453F}" type="datetimeFigureOut">
              <a:rPr lang="en-US" smtClean="0"/>
              <a:t>10/7/14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DEA3A-5F53-7041-8382-6F7BC8FF3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5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18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9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35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47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</a:t>
            </a:r>
          </a:p>
          <a:p>
            <a:r>
              <a:rPr lang="en-US" dirty="0" smtClean="0"/>
              <a:t>Does</a:t>
            </a:r>
            <a:r>
              <a:rPr lang="en-US" baseline="0" dirty="0" smtClean="0"/>
              <a:t> LTI provide real evidence that there can be a single approach for integrating with multiple software platforms? </a:t>
            </a:r>
          </a:p>
          <a:p>
            <a:r>
              <a:rPr lang="en-US" baseline="0" dirty="0" smtClean="0"/>
              <a:t>Yes, over 20 learning platforms accept LTI apps – and growing.</a:t>
            </a:r>
          </a:p>
          <a:p>
            <a:r>
              <a:rPr lang="en-US" baseline="0" dirty="0" smtClean="0"/>
              <a:t>In addition, there are now over 100 certified LTI applications !!!</a:t>
            </a:r>
          </a:p>
          <a:p>
            <a:r>
              <a:rPr lang="en-US" baseline="0" dirty="0" smtClean="0"/>
              <a:t>In fact there were close to 100 new certifications in 2013 alone.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A5EDE-1ED4-1947-9F19-2463F9B1A5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0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7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0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0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56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43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BD1DD-85B7-1A4E-8CDE-50088CCF2F1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7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553200"/>
            <a:ext cx="609600" cy="228600"/>
          </a:xfrm>
        </p:spPr>
        <p:txBody>
          <a:bodyPr anchor="ctr" anchorCtr="0"/>
          <a:lstStyle>
            <a:lvl1pPr>
              <a:defRPr sz="900"/>
            </a:lvl1pPr>
          </a:lstStyle>
          <a:p>
            <a:fld id="{A0831FCF-80A8-4E88-B35C-C66C4B9D47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0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553200"/>
            <a:ext cx="609600" cy="228600"/>
          </a:xfrm>
        </p:spPr>
        <p:txBody>
          <a:bodyPr anchor="ctr" anchorCtr="0"/>
          <a:lstStyle>
            <a:lvl1pPr>
              <a:defRPr sz="900"/>
            </a:lvl1pPr>
          </a:lstStyle>
          <a:p>
            <a:fld id="{A0831FCF-80A8-4E88-B35C-C66C4B9D47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8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735BDA-08AF-45EE-9537-A8867FFADDB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460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00"/>
            <a:ext cx="8229600" cy="38401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19050">
            <a:solidFill>
              <a:srgbClr val="FF6B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0" y="6477000"/>
            <a:ext cx="9144000" cy="0"/>
          </a:xfrm>
          <a:prstGeom prst="line">
            <a:avLst/>
          </a:prstGeom>
          <a:ln w="19050">
            <a:solidFill>
              <a:srgbClr val="2A4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0" y="6400800"/>
            <a:ext cx="9144000" cy="0"/>
          </a:xfrm>
          <a:prstGeom prst="line">
            <a:avLst/>
          </a:prstGeom>
          <a:ln w="19050">
            <a:solidFill>
              <a:srgbClr val="B2B2B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62940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2A4B7E"/>
                </a:solidFill>
              </a:defRPr>
            </a:lvl1pPr>
          </a:lstStyle>
          <a:p>
            <a:fld id="{A0831FCF-80A8-4E88-B35C-C66C4B9D47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52400" y="64770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rgbClr val="2A4B7E"/>
                </a:solidFill>
              </a:rPr>
              <a:t>© 2014 IMS Global Learning Consortium, Inc.  All Rights Reserved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81400" cy="10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6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2A4B7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jp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imscatalog.org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9" Type="http://schemas.openxmlformats.org/officeDocument/2006/relationships/image" Target="../media/image25.png"/><Relationship Id="rId6" Type="http://schemas.openxmlformats.org/officeDocument/2006/relationships/image" Target="../media/image22.jpe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33" Type="http://schemas.openxmlformats.org/officeDocument/2006/relationships/image" Target="../media/image49.png"/><Relationship Id="rId34" Type="http://schemas.openxmlformats.org/officeDocument/2006/relationships/image" Target="../media/image50.png"/><Relationship Id="rId35" Type="http://schemas.openxmlformats.org/officeDocument/2006/relationships/image" Target="../media/image51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5" Type="http://schemas.openxmlformats.org/officeDocument/2006/relationships/hyperlink" Target="http://www.imsglobal.org/lti/v2p0pd2/mediatype/application/vnd/ims/lti/v2/ToolConsumerProfile+json/" TargetMode="External"/><Relationship Id="rId6" Type="http://schemas.openxmlformats.org/officeDocument/2006/relationships/hyperlink" Target="http://www.imsglobal.org/lti/v2p0pd2/mediatype/application/vnd/ims/lti/v2/ToolProxy+json/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zTbtTldeiA" TargetMode="External"/><Relationship Id="rId4" Type="http://schemas.openxmlformats.org/officeDocument/2006/relationships/hyperlink" Target="http://nightly2.sakaiproject.org:8081/portal" TargetMode="External"/><Relationship Id="rId5" Type="http://schemas.openxmlformats.org/officeDocument/2006/relationships/hyperlink" Target="http://www.youtube.com/watch?v=-Dt2Sz5ilLQ" TargetMode="External"/><Relationship Id="rId6" Type="http://schemas.openxmlformats.org/officeDocument/2006/relationships/hyperlink" Target="https://source.sakaiproject.org/svn/basiclti/trunk/basiclti-docs/resources/docs/sakai-api-test" TargetMode="External"/><Relationship Id="rId7" Type="http://schemas.openxmlformats.org/officeDocument/2006/relationships/hyperlink" Target="https://online.dr-chuck.com/sakai-api-tes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italsource/LTI2-Referenc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4" Type="http://schemas.openxmlformats.org/officeDocument/2006/relationships/image" Target="../media/image66.png"/><Relationship Id="rId5" Type="http://schemas.openxmlformats.org/officeDocument/2006/relationships/image" Target="../media/image73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1.png"/><Relationship Id="rId9" Type="http://schemas.openxmlformats.org/officeDocument/2006/relationships/image" Target="../media/image75.jp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1.png"/><Relationship Id="rId5" Type="http://schemas.openxmlformats.org/officeDocument/2006/relationships/image" Target="../media/image66.png"/><Relationship Id="rId6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1.png"/><Relationship Id="rId5" Type="http://schemas.openxmlformats.org/officeDocument/2006/relationships/image" Target="../media/image66.png"/><Relationship Id="rId6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1.png"/><Relationship Id="rId5" Type="http://schemas.openxmlformats.org/officeDocument/2006/relationships/image" Target="../media/image66.png"/><Relationship Id="rId6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84785"/>
            <a:ext cx="7772400" cy="1584175"/>
          </a:xfrm>
        </p:spPr>
        <p:txBody>
          <a:bodyPr/>
          <a:lstStyle/>
          <a:p>
            <a:r>
              <a:rPr lang="en-US" dirty="0"/>
              <a:t>Experience the Power of LTI2!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96952"/>
            <a:ext cx="6400800" cy="2641848"/>
          </a:xfrm>
        </p:spPr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smtClean="0"/>
              <a:t>IMS Global Learning Consortium</a:t>
            </a:r>
          </a:p>
          <a:p>
            <a:r>
              <a:rPr lang="en-US" dirty="0" smtClean="0"/>
              <a:t>University of Michigan</a:t>
            </a:r>
          </a:p>
          <a:p>
            <a:r>
              <a:rPr lang="en-US" dirty="0" smtClean="0"/>
              <a:t>Sakai PMC Chair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76056" y="5877272"/>
            <a:ext cx="383864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etherpad.ctools.org</a:t>
            </a:r>
            <a:r>
              <a:rPr lang="en-US" dirty="0"/>
              <a:t>/p/</a:t>
            </a:r>
            <a:r>
              <a:rPr lang="en-US" dirty="0" err="1"/>
              <a:t>mmwcon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58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Blackboard 9.0 Proxy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end of 2007 we were building reference implantations for "</a:t>
            </a:r>
            <a:r>
              <a:rPr lang="en-US" dirty="0" err="1" smtClean="0"/>
              <a:t>Wimba</a:t>
            </a:r>
            <a:r>
              <a:rPr lang="en-US" dirty="0" smtClean="0"/>
              <a:t>-LTI"</a:t>
            </a:r>
          </a:p>
          <a:p>
            <a:r>
              <a:rPr lang="en-US" dirty="0" smtClean="0"/>
              <a:t>Blackboard separately had built their BB9 Proxy remote "building block"</a:t>
            </a:r>
          </a:p>
          <a:p>
            <a:r>
              <a:rPr lang="en-US" dirty="0" smtClean="0"/>
              <a:t>We saw it and decided to realign LTI with BB9 Proxy in early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06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4419600" cy="1066800"/>
          </a:xfrm>
        </p:spPr>
        <p:txBody>
          <a:bodyPr/>
          <a:lstStyle/>
          <a:p>
            <a:r>
              <a:rPr lang="en-US">
                <a:latin typeface="Trebuchet MS" charset="0"/>
              </a:rPr>
              <a:t>Viral Evangelism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March 2008, I had a Google Summer of Code in-flight for Sakai and Moodle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So I invented a non-specification that was a bit of </a:t>
            </a:r>
            <a:r>
              <a:rPr lang="en-US" dirty="0" err="1" smtClean="0">
                <a:ea typeface="+mn-ea"/>
                <a:cs typeface="+mn-cs"/>
              </a:rPr>
              <a:t>Wimba</a:t>
            </a:r>
            <a:r>
              <a:rPr lang="en-US" dirty="0" smtClean="0">
                <a:ea typeface="+mn-ea"/>
                <a:cs typeface="+mn-cs"/>
              </a:rPr>
              <a:t> and a bit of Blackboard - I called it Simple LTI and promised it would be "temporary"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Marc </a:t>
            </a:r>
            <a:r>
              <a:rPr lang="en-US" dirty="0" err="1" smtClean="0">
                <a:ea typeface="+mn-ea"/>
                <a:cs typeface="+mn-cs"/>
              </a:rPr>
              <a:t>Alier</a:t>
            </a:r>
            <a:r>
              <a:rPr lang="en-US" dirty="0" smtClean="0">
                <a:ea typeface="+mn-ea"/>
                <a:cs typeface="+mn-cs"/>
              </a:rPr>
              <a:t> (Moodle committer) made the "Dinosaur Video"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http://</a:t>
            </a:r>
            <a:r>
              <a:rPr lang="en-US" dirty="0" err="1" smtClean="0">
                <a:ea typeface="+mn-ea"/>
                <a:cs typeface="+mn-cs"/>
              </a:rPr>
              <a:t>www.vimeo.com</a:t>
            </a:r>
            <a:r>
              <a:rPr lang="en-US" dirty="0" smtClean="0">
                <a:ea typeface="+mn-ea"/>
                <a:cs typeface="+mn-cs"/>
              </a:rPr>
              <a:t>/7825070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1229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9600"/>
            <a:ext cx="2336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07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 rot="10800000" flipV="1">
            <a:off x="4038600" y="3886200"/>
            <a:ext cx="34290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6400800" y="19812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895600" y="838200"/>
            <a:ext cx="1066800" cy="5181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W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81600" y="914400"/>
            <a:ext cx="1066800" cy="2057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96200" y="914400"/>
            <a:ext cx="1143000" cy="5181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Trebuchet MS" charset="0"/>
                <a:ea typeface="ＭＳ Ｐゴシック" charset="0"/>
                <a:cs typeface="ＭＳ Ｐゴシック" charset="0"/>
              </a:rPr>
              <a:t>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Trebuchet MS" charset="0"/>
              <a:ea typeface="ＭＳ Ｐゴシック" charset="0"/>
              <a:cs typeface="ＭＳ Ｐゴシック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Trebuchet MS" charset="0"/>
              <a:ea typeface="ＭＳ Ｐゴシック" charset="0"/>
              <a:cs typeface="ＭＳ Ｐゴシック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Trebuchet MS" charset="0"/>
              <a:ea typeface="ＭＳ Ｐゴシック" charset="0"/>
              <a:cs typeface="ＭＳ Ｐゴシック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Trebuchet MS" charset="0"/>
              <a:ea typeface="ＭＳ Ｐゴシック" charset="0"/>
              <a:cs typeface="ＭＳ Ｐゴシック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Trebuchet MS" charset="0"/>
              <a:ea typeface="ＭＳ Ｐゴシック" charset="0"/>
              <a:cs typeface="ＭＳ Ｐゴシック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038600" y="1219200"/>
            <a:ext cx="990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009900" y="990600"/>
            <a:ext cx="838200" cy="38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CLICK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400800" y="1600200"/>
            <a:ext cx="1066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477000" y="1752600"/>
            <a:ext cx="838200" cy="38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WEB SVC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4038600" y="27432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038600" y="3200400"/>
            <a:ext cx="3505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91000" y="2895600"/>
            <a:ext cx="838200" cy="533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AUTO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POST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34000" y="3124200"/>
            <a:ext cx="1752600" cy="762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IDENTITY, COURSE, ORG, SIGNATURE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772400" y="3581400"/>
            <a:ext cx="990600" cy="4572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SESSION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038600" y="5105400"/>
            <a:ext cx="35052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343400" y="3962400"/>
            <a:ext cx="990600" cy="4572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COOKIE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rot="10800000" flipV="1">
            <a:off x="4038600" y="5562600"/>
            <a:ext cx="3505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58" name="Picture 57" descr="wisdom-lti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0"/>
            <a:ext cx="2408238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9" name="TextBox 58"/>
          <p:cNvSpPr txBox="1">
            <a:spLocks noChangeArrowheads="1"/>
          </p:cNvSpPr>
          <p:nvPr/>
        </p:nvSpPr>
        <p:spPr bwMode="auto">
          <a:xfrm>
            <a:off x="322932" y="2057400"/>
            <a:ext cx="2105276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600" dirty="0" smtClean="0">
                <a:latin typeface="Arial" charset="0"/>
                <a:cs typeface="Arial" charset="0"/>
              </a:rPr>
              <a:t>SIMPLE</a:t>
            </a:r>
          </a:p>
          <a:p>
            <a:pPr algn="ctr"/>
            <a:r>
              <a:rPr lang="en-US" sz="2600" dirty="0" smtClean="0">
                <a:latin typeface="Arial" charset="0"/>
                <a:cs typeface="Arial" charset="0"/>
              </a:rPr>
              <a:t>LTI LAUNCH</a:t>
            </a:r>
            <a:endParaRPr lang="en-US" sz="2600" dirty="0">
              <a:latin typeface="Arial" charset="0"/>
              <a:cs typeface="Arial" charset="0"/>
            </a:endParaRPr>
          </a:p>
          <a:p>
            <a:pPr algn="ctr"/>
            <a:endParaRPr lang="en-US" sz="2600" dirty="0">
              <a:latin typeface="Arial" charset="0"/>
              <a:cs typeface="Arial" charset="0"/>
            </a:endParaRPr>
          </a:p>
          <a:p>
            <a:pPr algn="ctr"/>
            <a:r>
              <a:rPr lang="en-US" sz="2600" dirty="0" smtClean="0">
                <a:latin typeface="Arial" charset="0"/>
                <a:cs typeface="Arial" charset="0"/>
              </a:rPr>
              <a:t>(2008)</a:t>
            </a:r>
            <a:endParaRPr lang="en-US" sz="2600" dirty="0">
              <a:latin typeface="Arial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009900" y="4876800"/>
            <a:ext cx="838200" cy="38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7222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 animBg="1"/>
      <p:bldP spid="41" grpId="0" animBg="1"/>
      <p:bldP spid="47" grpId="0" animBg="1"/>
      <p:bldP spid="48" grpId="0" animBg="1"/>
      <p:bldP spid="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icodeon-ti-scorm_detective_sakai_600x46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4343400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5" descr="ims-lti-sharepoint-wimba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895600"/>
            <a:ext cx="467836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6136" y="692696"/>
            <a:ext cx="2378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Educause</a:t>
            </a:r>
            <a:r>
              <a:rPr lang="en-US" sz="2800" dirty="0" smtClean="0"/>
              <a:t> 2008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972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+ BB9 Proxy Meet Pearson's TPI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4546848" cy="3840163"/>
          </a:xfrm>
        </p:spPr>
        <p:txBody>
          <a:bodyPr/>
          <a:lstStyle/>
          <a:p>
            <a:r>
              <a:rPr lang="en-US" dirty="0" smtClean="0"/>
              <a:t>Pearson became interested and brought its TPI forward</a:t>
            </a:r>
          </a:p>
          <a:p>
            <a:r>
              <a:rPr lang="en-US" dirty="0" smtClean="0"/>
              <a:t>We found </a:t>
            </a:r>
            <a:r>
              <a:rPr lang="en-US" dirty="0" err="1" smtClean="0"/>
              <a:t>OAuth</a:t>
            </a:r>
            <a:endParaRPr lang="en-US" dirty="0" smtClean="0"/>
          </a:p>
          <a:p>
            <a:r>
              <a:rPr lang="en-US" dirty="0" smtClean="0"/>
              <a:t>REST + JSON</a:t>
            </a:r>
          </a:p>
          <a:p>
            <a:r>
              <a:rPr lang="en-US" dirty="0" smtClean="0"/>
              <a:t>We start over (again)</a:t>
            </a:r>
            <a:endParaRPr lang="en-US" dirty="0"/>
          </a:p>
        </p:txBody>
      </p:sp>
      <p:pic>
        <p:nvPicPr>
          <p:cNvPr id="4" name="Picture 5" descr="IMG_05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9" t="35185" r="43520" b="46461"/>
          <a:stretch>
            <a:fillRect/>
          </a:stretch>
        </p:blipFill>
        <p:spPr bwMode="auto">
          <a:xfrm>
            <a:off x="5528022" y="2057400"/>
            <a:ext cx="14922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G_05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9" t="36626" r="26880" b="45021"/>
          <a:stretch>
            <a:fillRect/>
          </a:stretch>
        </p:blipFill>
        <p:spPr bwMode="auto">
          <a:xfrm>
            <a:off x="7436296" y="2057400"/>
            <a:ext cx="14922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08104" y="4653136"/>
            <a:ext cx="1512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j-lt"/>
                <a:ea typeface="+mn-ea"/>
                <a:cs typeface="+mn-cs"/>
              </a:rPr>
              <a:t>Lance Neumann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j-lt"/>
                <a:ea typeface="+mn-ea"/>
                <a:cs typeface="+mn-cs"/>
              </a:rPr>
              <a:t>Blackboard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0312" y="4648200"/>
            <a:ext cx="1584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j-lt"/>
                <a:ea typeface="+mn-ea"/>
                <a:cs typeface="+mn-cs"/>
              </a:rPr>
              <a:t>Greg </a:t>
            </a:r>
            <a:r>
              <a:rPr lang="en-US" dirty="0" err="1">
                <a:latin typeface="+mj-lt"/>
                <a:ea typeface="+mn-ea"/>
                <a:cs typeface="+mn-cs"/>
              </a:rPr>
              <a:t>McFall</a:t>
            </a:r>
            <a:r>
              <a:rPr lang="en-US" dirty="0">
                <a:latin typeface="+mj-lt"/>
                <a:ea typeface="+mn-ea"/>
                <a:cs typeface="+mn-cs"/>
              </a:rPr>
              <a:t> Pearson</a:t>
            </a:r>
          </a:p>
        </p:txBody>
      </p:sp>
    </p:spTree>
    <p:extLst>
      <p:ext uri="{BB962C8B-B14F-4D97-AF65-F5344CB8AC3E}">
        <p14:creationId xmlns:p14="http://schemas.microsoft.com/office/powerpoint/2010/main" val="285453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(LTI 1.0)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LTI looking like it would take a long time, we needed a stop gap</a:t>
            </a:r>
          </a:p>
          <a:p>
            <a:r>
              <a:rPr lang="en-US" dirty="0" smtClean="0"/>
              <a:t>We extracted the launch protocol from the (large) LTI draft and moved it forward</a:t>
            </a:r>
          </a:p>
          <a:p>
            <a:pPr lvl="1"/>
            <a:r>
              <a:rPr lang="en-US" dirty="0" smtClean="0"/>
              <a:t>A POST of form data using </a:t>
            </a:r>
            <a:r>
              <a:rPr lang="en-US" dirty="0" err="1" smtClean="0"/>
              <a:t>OAuth</a:t>
            </a:r>
            <a:r>
              <a:rPr lang="en-US" dirty="0" smtClean="0"/>
              <a:t> 1.0</a:t>
            </a:r>
          </a:p>
          <a:p>
            <a:r>
              <a:rPr lang="en-US" dirty="0" smtClean="0"/>
              <a:t>Completed and released as LTI 1.0 May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7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1.1 (Simple Outcomes)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quickly added the ability to have a grade book row associated with a launch and a web service to set, retrieve, and delete that single grade</a:t>
            </a:r>
          </a:p>
          <a:p>
            <a:r>
              <a:rPr lang="en-US" dirty="0" smtClean="0"/>
              <a:t>We used XML + </a:t>
            </a:r>
            <a:r>
              <a:rPr lang="en-US" dirty="0" err="1" smtClean="0"/>
              <a:t>OAuth</a:t>
            </a:r>
            <a:r>
              <a:rPr lang="en-US" dirty="0" smtClean="0"/>
              <a:t> Body Hashing </a:t>
            </a:r>
          </a:p>
          <a:p>
            <a:r>
              <a:rPr lang="en-US" dirty="0" smtClean="0"/>
              <a:t>Released (March 2012)</a:t>
            </a:r>
          </a:p>
          <a:p>
            <a:r>
              <a:rPr lang="en-US" dirty="0" smtClean="0"/>
              <a:t>Desire2Learn was the first major LMS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7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332656"/>
            <a:ext cx="8803812" cy="6247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/>
                <a:cs typeface="Courier New"/>
              </a:rPr>
              <a:t>&lt;?xml version = "1.0" encoding = "UTF-8"?&gt;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&lt;</a:t>
            </a:r>
            <a:r>
              <a:rPr lang="en-US" sz="1600" b="1" dirty="0" err="1">
                <a:latin typeface="Courier New"/>
                <a:cs typeface="Courier New"/>
              </a:rPr>
              <a:t>imsx_POXEnvelopeRequest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endParaRPr lang="en-US" sz="1600" b="1" dirty="0" smtClean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 err="1" smtClean="0">
                <a:latin typeface="Courier New"/>
                <a:cs typeface="Courier New"/>
              </a:rPr>
              <a:t>xmlns</a:t>
            </a:r>
            <a:r>
              <a:rPr lang="en-US" sz="1600" b="1" dirty="0" smtClean="0">
                <a:latin typeface="Courier New"/>
                <a:cs typeface="Courier New"/>
              </a:rPr>
              <a:t>="</a:t>
            </a:r>
            <a:r>
              <a:rPr lang="en-US" sz="1600" b="1" dirty="0">
                <a:latin typeface="Courier New"/>
                <a:cs typeface="Courier New"/>
              </a:rPr>
              <a:t>http://</a:t>
            </a:r>
            <a:r>
              <a:rPr lang="en-US" sz="1600" b="1" dirty="0" err="1">
                <a:latin typeface="Courier New"/>
                <a:cs typeface="Courier New"/>
              </a:rPr>
              <a:t>www.imsglobal.org</a:t>
            </a:r>
            <a:r>
              <a:rPr lang="en-US" sz="1600" b="1" dirty="0">
                <a:latin typeface="Courier New"/>
                <a:cs typeface="Courier New"/>
              </a:rPr>
              <a:t>/services/ltiv1p1/</a:t>
            </a:r>
            <a:r>
              <a:rPr lang="en-US" sz="1600" b="1" dirty="0" err="1">
                <a:latin typeface="Courier New"/>
                <a:cs typeface="Courier New"/>
              </a:rPr>
              <a:t>xsd</a:t>
            </a:r>
            <a:r>
              <a:rPr lang="en-US" sz="1600" b="1" dirty="0">
                <a:latin typeface="Courier New"/>
                <a:cs typeface="Courier New"/>
              </a:rPr>
              <a:t>/imsoms_v1p0"&gt;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&lt;</a:t>
            </a:r>
            <a:r>
              <a:rPr lang="en-US" sz="1600" b="1" dirty="0" err="1">
                <a:latin typeface="Courier New"/>
                <a:cs typeface="Courier New"/>
              </a:rPr>
              <a:t>imsx_POXHeader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&lt;</a:t>
            </a:r>
            <a:r>
              <a:rPr lang="en-US" sz="1600" b="1" dirty="0" err="1">
                <a:latin typeface="Courier New"/>
                <a:cs typeface="Courier New"/>
              </a:rPr>
              <a:t>imsx_POXRequestHeaderInfo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&lt;</a:t>
            </a:r>
            <a:r>
              <a:rPr lang="en-US" sz="1600" b="1" dirty="0" err="1">
                <a:latin typeface="Courier New"/>
                <a:cs typeface="Courier New"/>
              </a:rPr>
              <a:t>imsx_version</a:t>
            </a:r>
            <a:r>
              <a:rPr lang="en-US" sz="1600" b="1" dirty="0">
                <a:latin typeface="Courier New"/>
                <a:cs typeface="Courier New"/>
              </a:rPr>
              <a:t>&gt;V1.0&lt;/</a:t>
            </a:r>
            <a:r>
              <a:rPr lang="en-US" sz="1600" b="1" dirty="0" err="1">
                <a:latin typeface="Courier New"/>
                <a:cs typeface="Courier New"/>
              </a:rPr>
              <a:t>imsx_version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&lt;</a:t>
            </a:r>
            <a:r>
              <a:rPr lang="en-US" sz="1600" b="1" dirty="0" err="1">
                <a:latin typeface="Courier New"/>
                <a:cs typeface="Courier New"/>
              </a:rPr>
              <a:t>imsx_messageIdentifier</a:t>
            </a:r>
            <a:r>
              <a:rPr lang="en-US" sz="1600" b="1" dirty="0">
                <a:latin typeface="Courier New"/>
                <a:cs typeface="Courier New"/>
              </a:rPr>
              <a:t>&gt;541c3492bf376&lt;/</a:t>
            </a:r>
            <a:r>
              <a:rPr lang="en-US" sz="1600" b="1" dirty="0" err="1">
                <a:latin typeface="Courier New"/>
                <a:cs typeface="Courier New"/>
              </a:rPr>
              <a:t>imsx_messageIdentifier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&lt;/</a:t>
            </a:r>
            <a:r>
              <a:rPr lang="en-US" sz="1600" b="1" dirty="0" err="1">
                <a:latin typeface="Courier New"/>
                <a:cs typeface="Courier New"/>
              </a:rPr>
              <a:t>imsx_POXRequestHeaderInfo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&lt;/</a:t>
            </a:r>
            <a:r>
              <a:rPr lang="en-US" sz="1600" b="1" dirty="0" err="1">
                <a:latin typeface="Courier New"/>
                <a:cs typeface="Courier New"/>
              </a:rPr>
              <a:t>imsx_POXHeader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&lt;</a:t>
            </a:r>
            <a:r>
              <a:rPr lang="en-US" sz="1600" b="1" dirty="0" err="1">
                <a:latin typeface="Courier New"/>
                <a:cs typeface="Courier New"/>
              </a:rPr>
              <a:t>imsx_POXBody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&lt;</a:t>
            </a:r>
            <a:r>
              <a:rPr lang="en-US" sz="1600" b="1" dirty="0" err="1">
                <a:latin typeface="Courier New"/>
                <a:cs typeface="Courier New"/>
              </a:rPr>
              <a:t>replaceResultRequest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&lt;</a:t>
            </a:r>
            <a:r>
              <a:rPr lang="en-US" sz="1600" b="1" dirty="0" err="1">
                <a:latin typeface="Courier New"/>
                <a:cs typeface="Courier New"/>
              </a:rPr>
              <a:t>resultRecord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&lt;</a:t>
            </a:r>
            <a:r>
              <a:rPr lang="en-US" sz="1600" b="1" dirty="0" err="1">
                <a:latin typeface="Courier New"/>
                <a:cs typeface="Courier New"/>
              </a:rPr>
              <a:t>sourcedGUID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  &lt;</a:t>
            </a:r>
            <a:r>
              <a:rPr lang="en-US" sz="1600" b="1" dirty="0" err="1">
                <a:latin typeface="Courier New"/>
                <a:cs typeface="Courier New"/>
              </a:rPr>
              <a:t>sourcedId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  <a:r>
              <a:rPr lang="en-US" sz="1600" b="1" dirty="0" smtClean="0">
                <a:latin typeface="Courier New"/>
                <a:cs typeface="Courier New"/>
              </a:rPr>
              <a:t>81e0a730cf9b60ffacbf:</a:t>
            </a:r>
            <a:r>
              <a:rPr lang="en-US" sz="1600" b="1" dirty="0">
                <a:latin typeface="Courier New"/>
                <a:cs typeface="Courier New"/>
              </a:rPr>
              <a:t>::content:22&lt;/</a:t>
            </a:r>
            <a:r>
              <a:rPr lang="en-US" sz="1600" b="1" dirty="0" err="1">
                <a:latin typeface="Courier New"/>
                <a:cs typeface="Courier New"/>
              </a:rPr>
              <a:t>sourcedId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&lt;/</a:t>
            </a:r>
            <a:r>
              <a:rPr lang="en-US" sz="1600" b="1" dirty="0" err="1">
                <a:latin typeface="Courier New"/>
                <a:cs typeface="Courier New"/>
              </a:rPr>
              <a:t>sourcedGUID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&lt;result&gt;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  &lt;</a:t>
            </a:r>
            <a:r>
              <a:rPr lang="en-US" sz="1600" b="1" dirty="0" err="1">
                <a:latin typeface="Courier New"/>
                <a:cs typeface="Courier New"/>
              </a:rPr>
              <a:t>resultScore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    &lt;language&gt;en-us&lt;/language&gt;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    &lt;</a:t>
            </a:r>
            <a:r>
              <a:rPr lang="en-US" sz="1600" b="1" dirty="0" err="1">
                <a:latin typeface="Courier New"/>
                <a:cs typeface="Courier New"/>
              </a:rPr>
              <a:t>textString</a:t>
            </a:r>
            <a:r>
              <a:rPr lang="en-US" sz="1600" b="1" dirty="0">
                <a:latin typeface="Courier New"/>
                <a:cs typeface="Courier New"/>
              </a:rPr>
              <a:t>&gt;0.7&lt;/</a:t>
            </a:r>
            <a:r>
              <a:rPr lang="en-US" sz="1600" b="1" dirty="0" err="1">
                <a:latin typeface="Courier New"/>
                <a:cs typeface="Courier New"/>
              </a:rPr>
              <a:t>textString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  &lt;/</a:t>
            </a:r>
            <a:r>
              <a:rPr lang="en-US" sz="1600" b="1" dirty="0" err="1">
                <a:latin typeface="Courier New"/>
                <a:cs typeface="Courier New"/>
              </a:rPr>
              <a:t>resultScore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&lt;/result&gt;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&lt;/</a:t>
            </a:r>
            <a:r>
              <a:rPr lang="en-US" sz="1600" b="1" dirty="0" err="1">
                <a:latin typeface="Courier New"/>
                <a:cs typeface="Courier New"/>
              </a:rPr>
              <a:t>resultRecord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&lt;/</a:t>
            </a:r>
            <a:r>
              <a:rPr lang="en-US" sz="1600" b="1" dirty="0" err="1">
                <a:latin typeface="Courier New"/>
                <a:cs typeface="Courier New"/>
              </a:rPr>
              <a:t>replaceResultRequest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&lt;/</a:t>
            </a:r>
            <a:r>
              <a:rPr lang="en-US" sz="1600" b="1" dirty="0" err="1">
                <a:latin typeface="Courier New"/>
                <a:cs typeface="Courier New"/>
              </a:rPr>
              <a:t>imsx_POXBody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&lt;/</a:t>
            </a:r>
            <a:r>
              <a:rPr lang="en-US" sz="1600" b="1" dirty="0" err="1">
                <a:latin typeface="Courier New"/>
                <a:cs typeface="Courier New"/>
              </a:rPr>
              <a:t>imsx_POXEnvelopeRequest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68283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066800" y="762000"/>
            <a:ext cx="2667000" cy="4191000"/>
          </a:xfrm>
          <a:prstGeom prst="roundRect">
            <a:avLst/>
          </a:prstGeom>
          <a:gradFill>
            <a:gsLst>
              <a:gs pos="0">
                <a:srgbClr val="06CE1A"/>
              </a:gs>
              <a:gs pos="100000">
                <a:srgbClr val="86FF80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Tool Consumer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172200" y="685800"/>
            <a:ext cx="2590800" cy="4267200"/>
          </a:xfrm>
          <a:prstGeom prst="roundRect">
            <a:avLst/>
          </a:prstGeom>
          <a:gradFill>
            <a:gsLst>
              <a:gs pos="0">
                <a:srgbClr val="06CE1A"/>
              </a:gs>
              <a:gs pos="100000">
                <a:srgbClr val="86FF80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Tool Provider</a:t>
            </a:r>
          </a:p>
        </p:txBody>
      </p:sp>
      <p:sp>
        <p:nvSpPr>
          <p:cNvPr id="10" name="Up Arrow Callout 9"/>
          <p:cNvSpPr/>
          <p:nvPr/>
        </p:nvSpPr>
        <p:spPr>
          <a:xfrm>
            <a:off x="1066800" y="4953000"/>
            <a:ext cx="1066800" cy="1143000"/>
          </a:xfrm>
          <a:prstGeom prst="upArrowCallout">
            <a:avLst>
              <a:gd name="adj1" fmla="val 19880"/>
              <a:gd name="adj2" fmla="val 25000"/>
              <a:gd name="adj3" fmla="val 18600"/>
              <a:gd name="adj4" fmla="val 685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1"/>
                </a:solidFill>
              </a:rPr>
              <a:t>TC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1"/>
                </a:solidFill>
              </a:rPr>
              <a:t>Admin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76400" y="1600200"/>
            <a:ext cx="1371600" cy="8382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Trebuchet MS" charset="0"/>
              </a:rPr>
              <a:t>Profile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mtClean="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19200" y="2590800"/>
            <a:ext cx="2362200" cy="198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solidFill>
                  <a:srgbClr val="000000"/>
                </a:solidFill>
              </a:rPr>
              <a:t>Tool Proxy Runtime</a:t>
            </a:r>
          </a:p>
        </p:txBody>
      </p:sp>
      <p:sp>
        <p:nvSpPr>
          <p:cNvPr id="41" name="Up Arrow Callout 40"/>
          <p:cNvSpPr/>
          <p:nvPr/>
        </p:nvSpPr>
        <p:spPr>
          <a:xfrm>
            <a:off x="7696200" y="4953000"/>
            <a:ext cx="1066800" cy="1143000"/>
          </a:xfrm>
          <a:prstGeom prst="upArrowCallout">
            <a:avLst>
              <a:gd name="adj1" fmla="val 19880"/>
              <a:gd name="adj2" fmla="val 25000"/>
              <a:gd name="adj3" fmla="val 18600"/>
              <a:gd name="adj4" fmla="val 685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1"/>
                </a:solidFill>
              </a:rPr>
              <a:t>TP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tx1"/>
                </a:solidFill>
              </a:rPr>
              <a:t>Admin</a:t>
            </a:r>
          </a:p>
        </p:txBody>
      </p:sp>
      <p:grpSp>
        <p:nvGrpSpPr>
          <p:cNvPr id="24589" name="Group 39"/>
          <p:cNvGrpSpPr>
            <a:grpSpLocks/>
          </p:cNvGrpSpPr>
          <p:nvPr/>
        </p:nvGrpSpPr>
        <p:grpSpPr bwMode="auto">
          <a:xfrm>
            <a:off x="1600200" y="3124200"/>
            <a:ext cx="1600200" cy="1219200"/>
            <a:chOff x="1600200" y="3124200"/>
            <a:chExt cx="1600200" cy="1219200"/>
          </a:xfrm>
        </p:grpSpPr>
        <p:sp>
          <p:nvSpPr>
            <p:cNvPr id="36" name="Rectangle 35"/>
            <p:cNvSpPr/>
            <p:nvPr/>
          </p:nvSpPr>
          <p:spPr>
            <a:xfrm>
              <a:off x="1600200" y="3124200"/>
              <a:ext cx="1600200" cy="1219200"/>
            </a:xfrm>
            <a:prstGeom prst="rect">
              <a:avLst/>
            </a:prstGeom>
            <a:gradFill>
              <a:gsLst>
                <a:gs pos="0">
                  <a:srgbClr val="FF6600"/>
                </a:gs>
                <a:gs pos="100000">
                  <a:srgbClr val="FF8E6D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solidFill>
                    <a:srgbClr val="000000"/>
                  </a:solidFill>
                </a:rPr>
                <a:t>Tool Proxy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1752600" y="3657600"/>
              <a:ext cx="1219200" cy="4572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6B6B"/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FFFFFF"/>
                  </a:solidFill>
                </a:rPr>
                <a:t>Secret</a:t>
              </a:r>
            </a:p>
          </p:txBody>
        </p:sp>
      </p:grpSp>
      <p:grpSp>
        <p:nvGrpSpPr>
          <p:cNvPr id="24590" name="Group 41"/>
          <p:cNvGrpSpPr>
            <a:grpSpLocks/>
          </p:cNvGrpSpPr>
          <p:nvPr/>
        </p:nvGrpSpPr>
        <p:grpSpPr bwMode="auto">
          <a:xfrm>
            <a:off x="6629400" y="3276600"/>
            <a:ext cx="1600200" cy="1219200"/>
            <a:chOff x="1600200" y="3124200"/>
            <a:chExt cx="1600200" cy="1219200"/>
          </a:xfrm>
        </p:grpSpPr>
        <p:sp>
          <p:nvSpPr>
            <p:cNvPr id="43" name="Rectangle 42"/>
            <p:cNvSpPr/>
            <p:nvPr/>
          </p:nvSpPr>
          <p:spPr>
            <a:xfrm>
              <a:off x="1600200" y="3124200"/>
              <a:ext cx="1600200" cy="1219200"/>
            </a:xfrm>
            <a:prstGeom prst="rect">
              <a:avLst/>
            </a:prstGeom>
            <a:gradFill>
              <a:gsLst>
                <a:gs pos="0">
                  <a:srgbClr val="FF6600"/>
                </a:gs>
                <a:gs pos="100000">
                  <a:srgbClr val="FF8E6D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solidFill>
                    <a:srgbClr val="000000"/>
                  </a:solidFill>
                </a:rPr>
                <a:t>Tool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1752600" y="3657600"/>
              <a:ext cx="1219200" cy="4572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6B6B"/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FFFFFF"/>
                  </a:solidFill>
                </a:rPr>
                <a:t>Secret</a:t>
              </a:r>
            </a:p>
          </p:txBody>
        </p:sp>
      </p:grpSp>
      <p:sp>
        <p:nvSpPr>
          <p:cNvPr id="26" name="Left Arrow 25"/>
          <p:cNvSpPr/>
          <p:nvPr/>
        </p:nvSpPr>
        <p:spPr>
          <a:xfrm>
            <a:off x="3657600" y="2743200"/>
            <a:ext cx="2667000" cy="685800"/>
          </a:xfrm>
          <a:prstGeom prst="leftArrow">
            <a:avLst/>
          </a:prstGeom>
          <a:gradFill>
            <a:gsLst>
              <a:gs pos="0">
                <a:srgbClr val="FF0000"/>
              </a:gs>
              <a:gs pos="100000">
                <a:srgbClr val="FF6B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rgbClr val="FFFFFF"/>
                </a:solidFill>
              </a:rPr>
              <a:t>replaceResult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4592" name="Group 19"/>
          <p:cNvGrpSpPr>
            <a:grpSpLocks/>
          </p:cNvGrpSpPr>
          <p:nvPr/>
        </p:nvGrpSpPr>
        <p:grpSpPr bwMode="auto">
          <a:xfrm>
            <a:off x="6705600" y="1447800"/>
            <a:ext cx="1600200" cy="1143000"/>
            <a:chOff x="6324600" y="1905000"/>
            <a:chExt cx="1600200" cy="1143000"/>
          </a:xfrm>
        </p:grpSpPr>
        <p:sp>
          <p:nvSpPr>
            <p:cNvPr id="29" name="Rectangle 28"/>
            <p:cNvSpPr/>
            <p:nvPr/>
          </p:nvSpPr>
          <p:spPr>
            <a:xfrm>
              <a:off x="6324600" y="1905000"/>
              <a:ext cx="1600200" cy="1143000"/>
            </a:xfrm>
            <a:prstGeom prst="rect">
              <a:avLst/>
            </a:prstGeom>
            <a:gradFill>
              <a:gsLst>
                <a:gs pos="0">
                  <a:srgbClr val="FF6600"/>
                </a:gs>
                <a:gs pos="100000">
                  <a:srgbClr val="FF8E6D"/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>
                  <a:solidFill>
                    <a:srgbClr val="000000"/>
                  </a:solidFill>
                </a:rPr>
                <a:t>Tool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45275" y="2362200"/>
              <a:ext cx="1219200" cy="457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FFFFFF"/>
                  </a:solidFill>
                </a:rPr>
                <a:t>Profile</a:t>
              </a:r>
            </a:p>
          </p:txBody>
        </p:sp>
      </p:grpSp>
      <p:sp>
        <p:nvSpPr>
          <p:cNvPr id="19" name="Left Arrow 18"/>
          <p:cNvSpPr/>
          <p:nvPr/>
        </p:nvSpPr>
        <p:spPr>
          <a:xfrm>
            <a:off x="3657600" y="3429000"/>
            <a:ext cx="2667000" cy="685800"/>
          </a:xfrm>
          <a:prstGeom prst="leftArrow">
            <a:avLst/>
          </a:prstGeom>
          <a:gradFill>
            <a:gsLst>
              <a:gs pos="0">
                <a:srgbClr val="FF0000"/>
              </a:gs>
              <a:gs pos="100000">
                <a:srgbClr val="FF6B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rgbClr val="FFFFFF"/>
                </a:solidFill>
              </a:rPr>
              <a:t>readResult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3657600" y="4114800"/>
            <a:ext cx="2667000" cy="685800"/>
          </a:xfrm>
          <a:prstGeom prst="leftArrow">
            <a:avLst/>
          </a:prstGeom>
          <a:gradFill>
            <a:gsLst>
              <a:gs pos="0">
                <a:srgbClr val="FF0000"/>
              </a:gs>
              <a:gs pos="100000">
                <a:srgbClr val="FF6B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rgbClr val="FFFFFF"/>
                </a:solidFill>
              </a:rPr>
              <a:t>deleteResult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Left Arrow 21"/>
          <p:cNvSpPr/>
          <p:nvPr/>
        </p:nvSpPr>
        <p:spPr>
          <a:xfrm flipH="1">
            <a:off x="3657600" y="1752600"/>
            <a:ext cx="2667000" cy="762000"/>
          </a:xfrm>
          <a:prstGeom prst="leftArrow">
            <a:avLst/>
          </a:prstGeom>
          <a:gradFill>
            <a:gsLst>
              <a:gs pos="0">
                <a:srgbClr val="FF0000"/>
              </a:gs>
              <a:gs pos="100000">
                <a:srgbClr val="FF6B6B"/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lis_result_sourcedid</a:t>
            </a:r>
          </a:p>
        </p:txBody>
      </p:sp>
    </p:spTree>
    <p:extLst>
      <p:ext uri="{BB962C8B-B14F-4D97-AF65-F5344CB8AC3E}">
        <p14:creationId xmlns:p14="http://schemas.microsoft.com/office/powerpoint/2010/main" val="29154031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FCF-80A8-4E88-B35C-C66C4B9D47C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7277100" cy="4356100"/>
          </a:xfrm>
          <a:prstGeom prst="rect">
            <a:avLst/>
          </a:prstGeom>
        </p:spPr>
      </p:pic>
      <p:pic>
        <p:nvPicPr>
          <p:cNvPr id="4" name="Picture 3" descr="IMSconformancelogoR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85800"/>
            <a:ext cx="1930400" cy="2373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5816" y="5795972"/>
            <a:ext cx="79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LTI 1.0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23928" y="5805264"/>
            <a:ext cx="79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LTI 1.1</a:t>
            </a:r>
            <a:endParaRPr lang="en-US" dirty="0"/>
          </a:p>
        </p:txBody>
      </p:sp>
      <p:cxnSp>
        <p:nvCxnSpPr>
          <p:cNvPr id="8" name="Straight Arrow Connector 7"/>
          <p:cNvCxnSpPr>
            <a:stCxn id="3" idx="0"/>
          </p:cNvCxnSpPr>
          <p:nvPr/>
        </p:nvCxnSpPr>
        <p:spPr>
          <a:xfrm flipV="1">
            <a:off x="3314216" y="5445224"/>
            <a:ext cx="249672" cy="350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0"/>
          </p:cNvCxnSpPr>
          <p:nvPr/>
        </p:nvCxnSpPr>
        <p:spPr>
          <a:xfrm flipV="1">
            <a:off x="4322328" y="5517232"/>
            <a:ext cx="10565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15360" y="5795972"/>
            <a:ext cx="79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LTI 2.0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5292080" y="5445224"/>
            <a:ext cx="321680" cy="350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687" y="4509120"/>
            <a:ext cx="119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LTI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339752" y="4869160"/>
            <a:ext cx="576064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03648" y="5805264"/>
            <a:ext cx="69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 1.0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H="1" flipV="1">
            <a:off x="1691680" y="5517232"/>
            <a:ext cx="6184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339752" y="2636912"/>
            <a:ext cx="1584176" cy="2232248"/>
            <a:chOff x="2339752" y="2636912"/>
            <a:chExt cx="1584176" cy="2232248"/>
          </a:xfrm>
        </p:grpSpPr>
        <p:pic>
          <p:nvPicPr>
            <p:cNvPr id="23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2636912"/>
              <a:ext cx="1584176" cy="1182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2987824" y="3645024"/>
              <a:ext cx="648072" cy="12241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892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24744"/>
            <a:ext cx="3072341" cy="4608512"/>
          </a:xfrm>
          <a:prstGeom prst="rect">
            <a:avLst/>
          </a:prstGeom>
          <a:noFill/>
          <a:ln w="12700" cap="flat" cmpd="sng">
            <a:solidFill>
              <a:srgbClr val="B3F0F1"/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2" descr="Sakai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12776"/>
            <a:ext cx="1789326" cy="1836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4" descr="2012-08-01-martin-chuck-dave-tatto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2664026" cy="1988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40" y="3851775"/>
            <a:ext cx="2832796" cy="1785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2" y="3851775"/>
            <a:ext cx="2414501" cy="180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68144" y="5867980"/>
            <a:ext cx="31001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etherpad.dr-chuck.com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9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FCF-80A8-4E88-B35C-C66C4B9D47C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 descr="Microsoft ExcelScreenSnapz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219200"/>
            <a:ext cx="7765069" cy="4648200"/>
          </a:xfrm>
          <a:prstGeom prst="rect">
            <a:avLst/>
          </a:prstGeom>
        </p:spPr>
      </p:pic>
      <p:pic>
        <p:nvPicPr>
          <p:cNvPr id="4" name="Picture 3" descr="IMSconformancelogoRE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85800"/>
            <a:ext cx="1930400" cy="237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0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Learning Platforms that Accept IMS Apps!</a:t>
            </a:r>
            <a:br>
              <a:rPr lang="en-US" dirty="0" smtClean="0"/>
            </a:br>
            <a:r>
              <a:rPr lang="en-US" sz="2200" dirty="0" smtClean="0">
                <a:hlinkClick r:id="rId3"/>
              </a:rPr>
              <a:t>http://imscatalog.org/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pic>
        <p:nvPicPr>
          <p:cNvPr id="35" name="Picture 34" descr="campuscruis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92150"/>
            <a:ext cx="952500" cy="952500"/>
          </a:xfrm>
          <a:prstGeom prst="rect">
            <a:avLst/>
          </a:prstGeom>
        </p:spPr>
      </p:pic>
      <p:pic>
        <p:nvPicPr>
          <p:cNvPr id="33" name="Picture 32" descr="wizlea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50" y="1828800"/>
            <a:ext cx="838200" cy="8382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0" y="6096000"/>
            <a:ext cx="9144000" cy="762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Unknown-1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791200"/>
            <a:ext cx="2524132" cy="996926"/>
          </a:xfrm>
          <a:prstGeom prst="rect">
            <a:avLst/>
          </a:prstGeom>
        </p:spPr>
      </p:pic>
      <p:pic>
        <p:nvPicPr>
          <p:cNvPr id="2" name="Picture 1" descr="em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57400"/>
            <a:ext cx="1257300" cy="1257300"/>
          </a:xfrm>
          <a:prstGeom prst="rect">
            <a:avLst/>
          </a:prstGeom>
        </p:spPr>
      </p:pic>
      <p:pic>
        <p:nvPicPr>
          <p:cNvPr id="30" name="Picture 29" descr="samsu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971800"/>
            <a:ext cx="1828800" cy="1828800"/>
          </a:xfrm>
          <a:prstGeom prst="rect">
            <a:avLst/>
          </a:prstGeom>
        </p:spPr>
      </p:pic>
      <p:pic>
        <p:nvPicPr>
          <p:cNvPr id="3" name="Picture 2" descr="blackboar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952500" cy="952500"/>
          </a:xfrm>
          <a:prstGeom prst="rect">
            <a:avLst/>
          </a:prstGeom>
        </p:spPr>
      </p:pic>
      <p:pic>
        <p:nvPicPr>
          <p:cNvPr id="5" name="Picture 4" descr="jenzabar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667000"/>
            <a:ext cx="793750" cy="793750"/>
          </a:xfrm>
          <a:prstGeom prst="rect">
            <a:avLst/>
          </a:prstGeom>
        </p:spPr>
      </p:pic>
      <p:pic>
        <p:nvPicPr>
          <p:cNvPr id="6" name="Picture 5" descr="instructur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5800"/>
            <a:ext cx="1073150" cy="1073150"/>
          </a:xfrm>
          <a:prstGeom prst="rect">
            <a:avLst/>
          </a:prstGeom>
        </p:spPr>
      </p:pic>
      <p:pic>
        <p:nvPicPr>
          <p:cNvPr id="7" name="Picture 6" descr="desire2lear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562600"/>
            <a:ext cx="952500" cy="952500"/>
          </a:xfrm>
          <a:prstGeom prst="rect">
            <a:avLst/>
          </a:prstGeom>
        </p:spPr>
      </p:pic>
      <p:pic>
        <p:nvPicPr>
          <p:cNvPr id="8" name="Picture 7" descr="globalscholar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791200"/>
            <a:ext cx="952500" cy="952500"/>
          </a:xfrm>
          <a:prstGeom prst="rect">
            <a:avLst/>
          </a:prstGeom>
        </p:spPr>
      </p:pic>
      <p:pic>
        <p:nvPicPr>
          <p:cNvPr id="9" name="Picture 8" descr="learningdotco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71600"/>
            <a:ext cx="952500" cy="952500"/>
          </a:xfrm>
          <a:prstGeom prst="rect">
            <a:avLst/>
          </a:prstGeom>
        </p:spPr>
      </p:pic>
      <p:pic>
        <p:nvPicPr>
          <p:cNvPr id="10" name="Picture 9" descr="learningobjects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371600"/>
            <a:ext cx="952500" cy="952500"/>
          </a:xfrm>
          <a:prstGeom prst="rect">
            <a:avLst/>
          </a:prstGeom>
        </p:spPr>
      </p:pic>
      <p:pic>
        <p:nvPicPr>
          <p:cNvPr id="11" name="Picture 10" descr="learningstudio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476500"/>
            <a:ext cx="1143000" cy="1143000"/>
          </a:xfrm>
          <a:prstGeom prst="rect">
            <a:avLst/>
          </a:prstGeom>
        </p:spPr>
      </p:pic>
      <p:pic>
        <p:nvPicPr>
          <p:cNvPr id="12" name="Picture 11" descr="saka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286000"/>
            <a:ext cx="952500" cy="952500"/>
          </a:xfrm>
          <a:prstGeom prst="rect">
            <a:avLst/>
          </a:prstGeom>
        </p:spPr>
      </p:pic>
      <p:pic>
        <p:nvPicPr>
          <p:cNvPr id="13" name="Picture 12" descr="moodl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419600"/>
            <a:ext cx="952500" cy="952500"/>
          </a:xfrm>
          <a:prstGeom prst="rect">
            <a:avLst/>
          </a:prstGeom>
        </p:spPr>
      </p:pic>
      <p:pic>
        <p:nvPicPr>
          <p:cNvPr id="14" name="Picture 13" descr="safari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3276600"/>
            <a:ext cx="1071563" cy="457200"/>
          </a:xfrm>
          <a:prstGeom prst="rect">
            <a:avLst/>
          </a:prstGeom>
        </p:spPr>
      </p:pic>
      <p:pic>
        <p:nvPicPr>
          <p:cNvPr id="15" name="Picture 14" descr="openclass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724400"/>
            <a:ext cx="952500" cy="952500"/>
          </a:xfrm>
          <a:prstGeom prst="rect">
            <a:avLst/>
          </a:prstGeom>
        </p:spPr>
      </p:pic>
      <p:pic>
        <p:nvPicPr>
          <p:cNvPr id="16" name="Picture 15" descr="apollo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295400"/>
            <a:ext cx="838200" cy="838200"/>
          </a:xfrm>
          <a:prstGeom prst="rect">
            <a:avLst/>
          </a:prstGeom>
        </p:spPr>
      </p:pic>
      <p:pic>
        <p:nvPicPr>
          <p:cNvPr id="17" name="Picture 16" descr="schoology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276600"/>
            <a:ext cx="952500" cy="952500"/>
          </a:xfrm>
          <a:prstGeom prst="rect">
            <a:avLst/>
          </a:prstGeom>
        </p:spPr>
      </p:pic>
      <p:pic>
        <p:nvPicPr>
          <p:cNvPr id="18" name="Picture 17" descr="novoed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819400"/>
            <a:ext cx="1371600" cy="1371600"/>
          </a:xfrm>
          <a:prstGeom prst="rect">
            <a:avLst/>
          </a:prstGeom>
        </p:spPr>
      </p:pic>
      <p:pic>
        <p:nvPicPr>
          <p:cNvPr id="19" name="Picture 18" descr="loudcloud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438400"/>
            <a:ext cx="685800" cy="685800"/>
          </a:xfrm>
          <a:prstGeom prst="rect">
            <a:avLst/>
          </a:prstGeom>
        </p:spPr>
      </p:pic>
      <p:pic>
        <p:nvPicPr>
          <p:cNvPr id="20" name="Picture 19" descr="atutor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791200"/>
            <a:ext cx="1143000" cy="1143000"/>
          </a:xfrm>
          <a:prstGeom prst="rect">
            <a:avLst/>
          </a:prstGeom>
        </p:spPr>
      </p:pic>
      <p:pic>
        <p:nvPicPr>
          <p:cNvPr id="21" name="Picture 20" descr="ivle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800600"/>
            <a:ext cx="952500" cy="952500"/>
          </a:xfrm>
          <a:prstGeom prst="rect">
            <a:avLst/>
          </a:prstGeom>
        </p:spPr>
      </p:pic>
      <p:pic>
        <p:nvPicPr>
          <p:cNvPr id="22" name="Picture 21" descr="LTI4Win_Icon-75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914400"/>
            <a:ext cx="800365" cy="800365"/>
          </a:xfrm>
          <a:prstGeom prst="rect">
            <a:avLst/>
          </a:prstGeom>
        </p:spPr>
      </p:pic>
      <p:pic>
        <p:nvPicPr>
          <p:cNvPr id="23" name="Picture 22" descr="edx-logo.jp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62400"/>
            <a:ext cx="1143000" cy="761370"/>
          </a:xfrm>
          <a:prstGeom prst="rect">
            <a:avLst/>
          </a:prstGeom>
        </p:spPr>
      </p:pic>
      <p:pic>
        <p:nvPicPr>
          <p:cNvPr id="25" name="Picture 24" descr="haiku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066800"/>
            <a:ext cx="876300" cy="876300"/>
          </a:xfrm>
          <a:prstGeom prst="rect">
            <a:avLst/>
          </a:prstGeom>
        </p:spPr>
      </p:pic>
      <p:pic>
        <p:nvPicPr>
          <p:cNvPr id="26" name="Picture 25" descr="lightspeed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0" y="4248150"/>
            <a:ext cx="952500" cy="952500"/>
          </a:xfrm>
          <a:prstGeom prst="rect">
            <a:avLst/>
          </a:prstGeom>
        </p:spPr>
      </p:pic>
      <p:pic>
        <p:nvPicPr>
          <p:cNvPr id="27" name="Picture 26" descr="itslearning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943600"/>
            <a:ext cx="795925" cy="774700"/>
          </a:xfrm>
          <a:prstGeom prst="rect">
            <a:avLst/>
          </a:prstGeom>
        </p:spPr>
      </p:pic>
      <p:pic>
        <p:nvPicPr>
          <p:cNvPr id="29" name="Picture 28" descr="bisk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981700"/>
            <a:ext cx="762000" cy="762000"/>
          </a:xfrm>
          <a:prstGeom prst="rect">
            <a:avLst/>
          </a:prstGeom>
        </p:spPr>
      </p:pic>
      <p:pic>
        <p:nvPicPr>
          <p:cNvPr id="28" name="Picture 27" descr="logo11w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3974816"/>
            <a:ext cx="1295400" cy="457483"/>
          </a:xfrm>
          <a:prstGeom prst="rect">
            <a:avLst/>
          </a:prstGeom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286000"/>
            <a:ext cx="736600" cy="736600"/>
          </a:xfrm>
          <a:prstGeom prst="rect">
            <a:avLst/>
          </a:prstGeom>
        </p:spPr>
      </p:pic>
      <p:pic>
        <p:nvPicPr>
          <p:cNvPr id="36" name="Picture 35" descr="coursera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50" y="4730750"/>
            <a:ext cx="952500" cy="952500"/>
          </a:xfrm>
          <a:prstGeom prst="rect">
            <a:avLst/>
          </a:prstGeom>
        </p:spPr>
      </p:pic>
      <p:pic>
        <p:nvPicPr>
          <p:cNvPr id="37" name="Picture 36" descr="edu2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733800"/>
            <a:ext cx="806450" cy="80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0"/>
            <a:ext cx="2895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20574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00200"/>
            <a:ext cx="2895600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4600"/>
            <a:ext cx="1795463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685800"/>
            <a:ext cx="2197100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7400"/>
            <a:ext cx="2590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86200"/>
            <a:ext cx="2693988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46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etherpad.dr-chuck.com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53039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LTI 2.0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43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LTI and Full LTI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4834880" cy="3840163"/>
          </a:xfrm>
        </p:spPr>
        <p:txBody>
          <a:bodyPr/>
          <a:lstStyle/>
          <a:p>
            <a:r>
              <a:rPr lang="en-US" dirty="0" smtClean="0"/>
              <a:t>"LTI" was making great progress in 2009</a:t>
            </a:r>
          </a:p>
          <a:p>
            <a:r>
              <a:rPr lang="en-US" dirty="0" smtClean="0"/>
              <a:t>Great design from BB9 Proxy and Pearson TPI</a:t>
            </a:r>
          </a:p>
          <a:p>
            <a:r>
              <a:rPr lang="en-US" dirty="0" smtClean="0"/>
              <a:t>Lots and lots of specs – massive scope</a:t>
            </a:r>
          </a:p>
        </p:txBody>
      </p:sp>
      <p:pic>
        <p:nvPicPr>
          <p:cNvPr id="4" name="Picture 5" descr="IMG_05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9" t="35185" r="43520" b="46461"/>
          <a:stretch>
            <a:fillRect/>
          </a:stretch>
        </p:blipFill>
        <p:spPr bwMode="auto">
          <a:xfrm>
            <a:off x="5528022" y="2057400"/>
            <a:ext cx="14922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IMG_05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9" t="36626" r="26880" b="45021"/>
          <a:stretch>
            <a:fillRect/>
          </a:stretch>
        </p:blipFill>
        <p:spPr bwMode="auto">
          <a:xfrm>
            <a:off x="7436296" y="2057400"/>
            <a:ext cx="14922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08104" y="4653136"/>
            <a:ext cx="15121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j-lt"/>
                <a:ea typeface="+mn-ea"/>
                <a:cs typeface="+mn-cs"/>
              </a:rPr>
              <a:t>Lance Neumann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j-lt"/>
                <a:ea typeface="+mn-ea"/>
                <a:cs typeface="+mn-cs"/>
              </a:rPr>
              <a:t>Blackboard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0312" y="4648200"/>
            <a:ext cx="1584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j-lt"/>
                <a:ea typeface="+mn-ea"/>
                <a:cs typeface="+mn-cs"/>
              </a:rPr>
              <a:t>Greg </a:t>
            </a:r>
            <a:r>
              <a:rPr lang="en-US" dirty="0" err="1">
                <a:latin typeface="+mj-lt"/>
                <a:ea typeface="+mn-ea"/>
                <a:cs typeface="+mn-cs"/>
              </a:rPr>
              <a:t>McFall</a:t>
            </a:r>
            <a:r>
              <a:rPr lang="en-US" dirty="0">
                <a:latin typeface="+mj-lt"/>
                <a:ea typeface="+mn-ea"/>
                <a:cs typeface="+mn-cs"/>
              </a:rPr>
              <a:t> Pearson</a:t>
            </a:r>
          </a:p>
        </p:txBody>
      </p:sp>
    </p:spTree>
    <p:extLst>
      <p:ext uri="{BB962C8B-B14F-4D97-AF65-F5344CB8AC3E}">
        <p14:creationId xmlns:p14="http://schemas.microsoft.com/office/powerpoint/2010/main" val="2286082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Early and Often...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LTI was a copy of the LTI launch spec</a:t>
            </a:r>
          </a:p>
          <a:p>
            <a:r>
              <a:rPr lang="en-US" dirty="0" smtClean="0"/>
              <a:t>Tons of stuff removed</a:t>
            </a:r>
          </a:p>
          <a:p>
            <a:r>
              <a:rPr lang="en-US" dirty="0" smtClean="0"/>
              <a:t>Developed in parallel in the same working group</a:t>
            </a:r>
          </a:p>
          <a:p>
            <a:r>
              <a:rPr lang="en-US" dirty="0" smtClean="0"/>
              <a:t>Not allowed to diverge</a:t>
            </a:r>
          </a:p>
          <a:p>
            <a:r>
              <a:rPr lang="en-US" dirty="0" smtClean="0"/>
              <a:t>Basic LTI became LTI 1.0 at the moment of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34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1.1 – Grade Return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needed a grade return API and did not want to use SOAP like TI 1.0</a:t>
            </a:r>
          </a:p>
          <a:p>
            <a:r>
              <a:rPr lang="en-US" dirty="0" smtClean="0"/>
              <a:t>We in the process of working through issues around validating JSON for certification</a:t>
            </a:r>
          </a:p>
          <a:p>
            <a:r>
              <a:rPr lang="en-US" dirty="0" smtClean="0"/>
              <a:t>So a "Plain Old XML" with </a:t>
            </a:r>
            <a:r>
              <a:rPr lang="en-US" dirty="0" err="1" smtClean="0"/>
              <a:t>OAuth</a:t>
            </a:r>
            <a:r>
              <a:rPr lang="en-US" dirty="0" smtClean="0"/>
              <a:t> body hashing was used</a:t>
            </a:r>
          </a:p>
          <a:p>
            <a:r>
              <a:rPr lang="en-US" dirty="0" smtClean="0"/>
              <a:t>This </a:t>
            </a:r>
            <a:r>
              <a:rPr lang="en-US" dirty="0" err="1" smtClean="0"/>
              <a:t>divergedfrom</a:t>
            </a:r>
            <a:r>
              <a:rPr lang="en-US" dirty="0" smtClean="0"/>
              <a:t> Full LTI (now LTI 2.0)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96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52120" y="4005064"/>
            <a:ext cx="6120680" cy="258532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 "@</a:t>
            </a:r>
            <a:r>
              <a:rPr lang="en-US" dirty="0" err="1"/>
              <a:t>context":"http</a:t>
            </a:r>
            <a:r>
              <a:rPr lang="en-US" dirty="0"/>
              <a:t>://</a:t>
            </a:r>
            <a:r>
              <a:rPr lang="en-US" dirty="0" err="1"/>
              <a:t>purl.imsglobal.org</a:t>
            </a:r>
            <a:r>
              <a:rPr lang="en-US" dirty="0"/>
              <a:t>/</a:t>
            </a:r>
            <a:r>
              <a:rPr lang="en-US" dirty="0" err="1"/>
              <a:t>ctx</a:t>
            </a:r>
            <a:r>
              <a:rPr lang="en-US" dirty="0"/>
              <a:t>/</a:t>
            </a:r>
            <a:r>
              <a:rPr lang="en-US" dirty="0" err="1"/>
              <a:t>lis</a:t>
            </a:r>
            <a:r>
              <a:rPr lang="en-US" dirty="0"/>
              <a:t>/v2/Result"</a:t>
            </a:r>
            <a:r>
              <a:rPr lang="en-US" dirty="0" smtClean="0"/>
              <a:t>,</a:t>
            </a:r>
            <a:endParaRPr lang="en-US" dirty="0"/>
          </a:p>
          <a:p>
            <a:r>
              <a:rPr lang="en-US" dirty="0"/>
              <a:t>  "@</a:t>
            </a:r>
            <a:r>
              <a:rPr lang="en-US" dirty="0" err="1"/>
              <a:t>type":"Result</a:t>
            </a:r>
            <a:r>
              <a:rPr lang="en-US" dirty="0"/>
              <a:t>"</a:t>
            </a:r>
            <a:r>
              <a:rPr lang="en-US" dirty="0" smtClean="0"/>
              <a:t>,</a:t>
            </a:r>
            <a:endParaRPr lang="en-US" dirty="0"/>
          </a:p>
          <a:p>
            <a:r>
              <a:rPr lang="en-US" dirty="0"/>
              <a:t>  "</a:t>
            </a:r>
            <a:r>
              <a:rPr lang="en-US" dirty="0" err="1"/>
              <a:t>comment":"Howdy</a:t>
            </a:r>
            <a:r>
              <a:rPr lang="en-US" dirty="0"/>
              <a:t>"</a:t>
            </a:r>
            <a:r>
              <a:rPr lang="en-US" dirty="0" smtClean="0"/>
              <a:t>,</a:t>
            </a:r>
            <a:endParaRPr lang="en-US" dirty="0"/>
          </a:p>
          <a:p>
            <a:r>
              <a:rPr lang="en-US" dirty="0"/>
              <a:t>  "</a:t>
            </a:r>
            <a:r>
              <a:rPr lang="en-US" dirty="0" err="1"/>
              <a:t>resultScore</a:t>
            </a:r>
            <a:r>
              <a:rPr lang="en-US" dirty="0"/>
              <a:t>"</a:t>
            </a:r>
            <a:r>
              <a:rPr lang="en-US" dirty="0" smtClean="0"/>
              <a:t>:</a:t>
            </a:r>
            <a:r>
              <a:rPr lang="en-US" dirty="0"/>
              <a:t>{</a:t>
            </a:r>
          </a:p>
          <a:p>
            <a:r>
              <a:rPr lang="en-US" dirty="0"/>
              <a:t>    "@</a:t>
            </a:r>
            <a:r>
              <a:rPr lang="en-US" dirty="0" err="1"/>
              <a:t>type":"decimal</a:t>
            </a:r>
            <a:r>
              <a:rPr lang="en-US" dirty="0"/>
              <a:t>"</a:t>
            </a:r>
            <a:r>
              <a:rPr lang="en-US" dirty="0" smtClean="0"/>
              <a:t>,</a:t>
            </a:r>
            <a:endParaRPr lang="en-US" dirty="0"/>
          </a:p>
          <a:p>
            <a:r>
              <a:rPr lang="en-US" dirty="0"/>
              <a:t>    "@value":"</a:t>
            </a:r>
            <a:r>
              <a:rPr lang="en-US" dirty="0">
                <a:solidFill>
                  <a:srgbClr val="FF0000"/>
                </a:solidFill>
              </a:rPr>
              <a:t>0.94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676" y="61454"/>
            <a:ext cx="8803812" cy="62478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/>
                <a:cs typeface="Courier New"/>
              </a:rPr>
              <a:t>&lt;?xml version = "1.0" encoding = "UTF-8"?&gt;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&lt;</a:t>
            </a:r>
            <a:r>
              <a:rPr lang="en-US" sz="1600" b="1" dirty="0" err="1">
                <a:latin typeface="Courier New"/>
                <a:cs typeface="Courier New"/>
              </a:rPr>
              <a:t>imsx_POXEnvelopeRequest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endParaRPr lang="en-US" sz="1600" b="1" dirty="0" smtClean="0">
              <a:latin typeface="Courier New"/>
              <a:cs typeface="Courier New"/>
            </a:endParaRPr>
          </a:p>
          <a:p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  </a:t>
            </a:r>
            <a:r>
              <a:rPr lang="en-US" sz="1600" b="1" dirty="0" err="1" smtClean="0">
                <a:latin typeface="Courier New"/>
                <a:cs typeface="Courier New"/>
              </a:rPr>
              <a:t>xmlns</a:t>
            </a:r>
            <a:r>
              <a:rPr lang="en-US" sz="1600" b="1" dirty="0" smtClean="0">
                <a:latin typeface="Courier New"/>
                <a:cs typeface="Courier New"/>
              </a:rPr>
              <a:t>="</a:t>
            </a:r>
            <a:r>
              <a:rPr lang="en-US" sz="1600" b="1" dirty="0">
                <a:latin typeface="Courier New"/>
                <a:cs typeface="Courier New"/>
              </a:rPr>
              <a:t>http://</a:t>
            </a:r>
            <a:r>
              <a:rPr lang="en-US" sz="1600" b="1" dirty="0" err="1">
                <a:latin typeface="Courier New"/>
                <a:cs typeface="Courier New"/>
              </a:rPr>
              <a:t>www.imsglobal.org</a:t>
            </a:r>
            <a:r>
              <a:rPr lang="en-US" sz="1600" b="1" dirty="0">
                <a:latin typeface="Courier New"/>
                <a:cs typeface="Courier New"/>
              </a:rPr>
              <a:t>/services/ltiv1p1/</a:t>
            </a:r>
            <a:r>
              <a:rPr lang="en-US" sz="1600" b="1" dirty="0" err="1">
                <a:latin typeface="Courier New"/>
                <a:cs typeface="Courier New"/>
              </a:rPr>
              <a:t>xsd</a:t>
            </a:r>
            <a:r>
              <a:rPr lang="en-US" sz="1600" b="1" dirty="0">
                <a:latin typeface="Courier New"/>
                <a:cs typeface="Courier New"/>
              </a:rPr>
              <a:t>/imsoms_v1p0"&gt;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&lt;</a:t>
            </a:r>
            <a:r>
              <a:rPr lang="en-US" sz="1600" b="1" dirty="0" err="1">
                <a:latin typeface="Courier New"/>
                <a:cs typeface="Courier New"/>
              </a:rPr>
              <a:t>imsx_POXHeader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&lt;</a:t>
            </a:r>
            <a:r>
              <a:rPr lang="en-US" sz="1600" b="1" dirty="0" err="1">
                <a:latin typeface="Courier New"/>
                <a:cs typeface="Courier New"/>
              </a:rPr>
              <a:t>imsx_POXRequestHeaderInfo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&lt;</a:t>
            </a:r>
            <a:r>
              <a:rPr lang="en-US" sz="1600" b="1" dirty="0" err="1">
                <a:latin typeface="Courier New"/>
                <a:cs typeface="Courier New"/>
              </a:rPr>
              <a:t>imsx_version</a:t>
            </a:r>
            <a:r>
              <a:rPr lang="en-US" sz="1600" b="1" dirty="0">
                <a:latin typeface="Courier New"/>
                <a:cs typeface="Courier New"/>
              </a:rPr>
              <a:t>&gt;V1.0&lt;/</a:t>
            </a:r>
            <a:r>
              <a:rPr lang="en-US" sz="1600" b="1" dirty="0" err="1">
                <a:latin typeface="Courier New"/>
                <a:cs typeface="Courier New"/>
              </a:rPr>
              <a:t>imsx_version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&lt;</a:t>
            </a:r>
            <a:r>
              <a:rPr lang="en-US" sz="1600" b="1" dirty="0" err="1">
                <a:latin typeface="Courier New"/>
                <a:cs typeface="Courier New"/>
              </a:rPr>
              <a:t>imsx_messageIdentifier</a:t>
            </a:r>
            <a:r>
              <a:rPr lang="en-US" sz="1600" b="1" dirty="0">
                <a:latin typeface="Courier New"/>
                <a:cs typeface="Courier New"/>
              </a:rPr>
              <a:t>&gt;541c3492bf376&lt;/</a:t>
            </a:r>
            <a:r>
              <a:rPr lang="en-US" sz="1600" b="1" dirty="0" err="1">
                <a:latin typeface="Courier New"/>
                <a:cs typeface="Courier New"/>
              </a:rPr>
              <a:t>imsx_messageIdentifier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&lt;/</a:t>
            </a:r>
            <a:r>
              <a:rPr lang="en-US" sz="1600" b="1" dirty="0" err="1">
                <a:latin typeface="Courier New"/>
                <a:cs typeface="Courier New"/>
              </a:rPr>
              <a:t>imsx_POXRequestHeaderInfo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&lt;/</a:t>
            </a:r>
            <a:r>
              <a:rPr lang="en-US" sz="1600" b="1" dirty="0" err="1">
                <a:latin typeface="Courier New"/>
                <a:cs typeface="Courier New"/>
              </a:rPr>
              <a:t>imsx_POXHeader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&lt;</a:t>
            </a:r>
            <a:r>
              <a:rPr lang="en-US" sz="1600" b="1" dirty="0" err="1">
                <a:latin typeface="Courier New"/>
                <a:cs typeface="Courier New"/>
              </a:rPr>
              <a:t>imsx_POXBody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&lt;</a:t>
            </a:r>
            <a:r>
              <a:rPr lang="en-US" sz="1600" b="1" dirty="0" err="1">
                <a:latin typeface="Courier New"/>
                <a:cs typeface="Courier New"/>
              </a:rPr>
              <a:t>replaceResultRequest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&lt;</a:t>
            </a:r>
            <a:r>
              <a:rPr lang="en-US" sz="1600" b="1" dirty="0" err="1">
                <a:latin typeface="Courier New"/>
                <a:cs typeface="Courier New"/>
              </a:rPr>
              <a:t>resultRecord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&lt;</a:t>
            </a:r>
            <a:r>
              <a:rPr lang="en-US" sz="1600" b="1" dirty="0" err="1">
                <a:latin typeface="Courier New"/>
                <a:cs typeface="Courier New"/>
              </a:rPr>
              <a:t>sourcedGUID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  &lt;</a:t>
            </a:r>
            <a:r>
              <a:rPr lang="en-US" sz="1600" b="1" dirty="0" err="1">
                <a:latin typeface="Courier New"/>
                <a:cs typeface="Courier New"/>
              </a:rPr>
              <a:t>sourcedId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  <a:r>
              <a:rPr lang="en-US" sz="1600" b="1" dirty="0" smtClean="0">
                <a:latin typeface="Courier New"/>
                <a:cs typeface="Courier New"/>
              </a:rPr>
              <a:t>81e0a730cf9b60ffacbf:</a:t>
            </a:r>
            <a:r>
              <a:rPr lang="en-US" sz="1600" b="1" dirty="0">
                <a:latin typeface="Courier New"/>
                <a:cs typeface="Courier New"/>
              </a:rPr>
              <a:t>::content:22&lt;/</a:t>
            </a:r>
            <a:r>
              <a:rPr lang="en-US" sz="1600" b="1" dirty="0" err="1">
                <a:latin typeface="Courier New"/>
                <a:cs typeface="Courier New"/>
              </a:rPr>
              <a:t>sourcedId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&lt;/</a:t>
            </a:r>
            <a:r>
              <a:rPr lang="en-US" sz="1600" b="1" dirty="0" err="1">
                <a:latin typeface="Courier New"/>
                <a:cs typeface="Courier New"/>
              </a:rPr>
              <a:t>sourcedGUID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&lt;result&gt;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  &lt;</a:t>
            </a:r>
            <a:r>
              <a:rPr lang="en-US" sz="1600" b="1" dirty="0" err="1">
                <a:latin typeface="Courier New"/>
                <a:cs typeface="Courier New"/>
              </a:rPr>
              <a:t>resultScore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    &lt;language&gt;en-us&lt;/language&gt;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    &lt;</a:t>
            </a:r>
            <a:r>
              <a:rPr lang="en-US" sz="1600" b="1" dirty="0" err="1">
                <a:latin typeface="Courier New"/>
                <a:cs typeface="Courier New"/>
              </a:rPr>
              <a:t>textString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  <a:r>
              <a:rPr lang="en-US" sz="1600" b="1" dirty="0" smtClean="0">
                <a:solidFill>
                  <a:srgbClr val="FF0000"/>
                </a:solidFill>
                <a:latin typeface="Courier New"/>
                <a:cs typeface="Courier New"/>
              </a:rPr>
              <a:t>0.94</a:t>
            </a:r>
            <a:r>
              <a:rPr lang="en-US" sz="1600" b="1" dirty="0" smtClean="0">
                <a:latin typeface="Courier New"/>
                <a:cs typeface="Courier New"/>
              </a:rPr>
              <a:t>&lt;</a:t>
            </a:r>
            <a:r>
              <a:rPr lang="en-US" sz="1600" b="1" dirty="0">
                <a:latin typeface="Courier New"/>
                <a:cs typeface="Courier New"/>
              </a:rPr>
              <a:t>/</a:t>
            </a:r>
            <a:r>
              <a:rPr lang="en-US" sz="1600" b="1" dirty="0" err="1">
                <a:latin typeface="Courier New"/>
                <a:cs typeface="Courier New"/>
              </a:rPr>
              <a:t>textString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  &lt;/</a:t>
            </a:r>
            <a:r>
              <a:rPr lang="en-US" sz="1600" b="1" dirty="0" err="1">
                <a:latin typeface="Courier New"/>
                <a:cs typeface="Courier New"/>
              </a:rPr>
              <a:t>resultScore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  &lt;/result&gt;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  &lt;/</a:t>
            </a:r>
            <a:r>
              <a:rPr lang="en-US" sz="1600" b="1" dirty="0" err="1">
                <a:latin typeface="Courier New"/>
                <a:cs typeface="Courier New"/>
              </a:rPr>
              <a:t>resultRecord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  &lt;/</a:t>
            </a:r>
            <a:r>
              <a:rPr lang="en-US" sz="1600" b="1" dirty="0" err="1">
                <a:latin typeface="Courier New"/>
                <a:cs typeface="Courier New"/>
              </a:rPr>
              <a:t>replaceResultRequest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  &lt;/</a:t>
            </a:r>
            <a:r>
              <a:rPr lang="en-US" sz="1600" b="1" dirty="0" err="1">
                <a:latin typeface="Courier New"/>
                <a:cs typeface="Courier New"/>
              </a:rPr>
              <a:t>imsx_POXBody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  <a:p>
            <a:r>
              <a:rPr lang="en-US" sz="1600" b="1" dirty="0">
                <a:latin typeface="Courier New"/>
                <a:cs typeface="Courier New"/>
              </a:rPr>
              <a:t>&lt;/</a:t>
            </a:r>
            <a:r>
              <a:rPr lang="en-US" sz="1600" b="1" dirty="0" err="1">
                <a:latin typeface="Courier New"/>
                <a:cs typeface="Courier New"/>
              </a:rPr>
              <a:t>imsx_POXEnvelopeRequest</a:t>
            </a:r>
            <a:r>
              <a:rPr lang="en-US" sz="1600" b="1" dirty="0"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29647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"Full LTI" Becomes LTI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ship LTI 2.0 we left out a lot of "Full LTI"</a:t>
            </a:r>
          </a:p>
          <a:p>
            <a:pPr lvl="1"/>
            <a:r>
              <a:rPr lang="en-US" dirty="0" smtClean="0"/>
              <a:t>Launch (compatible with LTI 1.0)</a:t>
            </a:r>
          </a:p>
          <a:p>
            <a:pPr lvl="1"/>
            <a:r>
              <a:rPr lang="en-US" dirty="0" smtClean="0"/>
              <a:t>Tool Registration via web services</a:t>
            </a:r>
          </a:p>
          <a:p>
            <a:pPr lvl="1"/>
            <a:r>
              <a:rPr lang="en-US" dirty="0" smtClean="0"/>
              <a:t>Outcomes in JSON</a:t>
            </a:r>
          </a:p>
          <a:p>
            <a:pPr lvl="1"/>
            <a:r>
              <a:rPr lang="en-US" dirty="0" smtClean="0"/>
              <a:t>Settings Service</a:t>
            </a:r>
          </a:p>
          <a:p>
            <a:r>
              <a:rPr lang="en-US" dirty="0" smtClean="0"/>
              <a:t>JSON-LD – JSON for Linked Data</a:t>
            </a:r>
          </a:p>
          <a:p>
            <a:r>
              <a:rPr lang="en-US" dirty="0" smtClean="0"/>
              <a:t>REST3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9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rebuchet MS" charset="0"/>
              </a:rPr>
              <a:t>10+ Years of Effort...</a:t>
            </a:r>
            <a:endParaRPr lang="en-US" dirty="0">
              <a:latin typeface="Trebuchet MS" charset="0"/>
            </a:endParaRPr>
          </a:p>
        </p:txBody>
      </p:sp>
      <p:sp>
        <p:nvSpPr>
          <p:cNvPr id="8194" name="Subtitle 4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>
              <a:latin typeface="Trebuchet M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8144" y="5867980"/>
            <a:ext cx="310016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etherpad.dr-chuck.com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80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143000"/>
          </a:xfrm>
        </p:spPr>
        <p:txBody>
          <a:bodyPr/>
          <a:lstStyle/>
          <a:p>
            <a:r>
              <a:rPr lang="en-US" dirty="0">
                <a:latin typeface="Trebuchet MS" charset="0"/>
              </a:rPr>
              <a:t>JSON-LD – </a:t>
            </a:r>
            <a:r>
              <a:rPr lang="en-US" dirty="0" err="1">
                <a:latin typeface="Trebuchet MS" charset="0"/>
              </a:rPr>
              <a:t>www.json-ld.org</a:t>
            </a:r>
            <a:endParaRPr lang="en-US" dirty="0">
              <a:latin typeface="Trebuchet MS" charset="0"/>
            </a:endParaRPr>
          </a:p>
        </p:txBody>
      </p:sp>
      <p:sp>
        <p:nvSpPr>
          <p:cNvPr id="890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rebuchet MS" charset="0"/>
              </a:rPr>
              <a:t>RDF / Linked-Data meets Hacker-Friendly JSON</a:t>
            </a:r>
          </a:p>
          <a:p>
            <a:r>
              <a:rPr lang="en-US">
                <a:latin typeface="Trebuchet MS" charset="0"/>
              </a:rPr>
              <a:t>Depending on the application, you can look at it as a collection of linked triples or just a clean serialization of a REST-Style resource</a:t>
            </a:r>
          </a:p>
        </p:txBody>
      </p:sp>
    </p:spTree>
    <p:extLst>
      <p:ext uri="{BB962C8B-B14F-4D97-AF65-F5344CB8AC3E}">
        <p14:creationId xmlns:p14="http://schemas.microsoft.com/office/powerpoint/2010/main" val="384220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14400"/>
            <a:ext cx="684530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12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LTI 2.0</a:t>
            </a:r>
            <a:br>
              <a:rPr lang="en-US" dirty="0" smtClean="0"/>
            </a:br>
            <a:r>
              <a:rPr lang="en-US" dirty="0" smtClean="0"/>
              <a:t>(Final, January 2014)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REST/JSON architecture</a:t>
            </a:r>
          </a:p>
          <a:p>
            <a:r>
              <a:rPr lang="en-US" dirty="0" smtClean="0"/>
              <a:t>Registration process:</a:t>
            </a:r>
          </a:p>
          <a:p>
            <a:pPr lvl="1"/>
            <a:r>
              <a:rPr lang="en-US" dirty="0" smtClean="0"/>
              <a:t>profiles to share capabilities and available services</a:t>
            </a:r>
          </a:p>
          <a:p>
            <a:pPr lvl="1"/>
            <a:r>
              <a:rPr lang="en-US" dirty="0" smtClean="0"/>
              <a:t>agree key and secret</a:t>
            </a:r>
          </a:p>
          <a:p>
            <a:r>
              <a:rPr lang="en-US" dirty="0" smtClean="0"/>
              <a:t>Tool settings and Result services</a:t>
            </a:r>
          </a:p>
          <a:p>
            <a:r>
              <a:rPr lang="en-US" dirty="0" smtClean="0"/>
              <a:t>Certified:</a:t>
            </a:r>
          </a:p>
          <a:p>
            <a:pPr lvl="1"/>
            <a:r>
              <a:rPr lang="en-US" dirty="0" smtClean="0"/>
              <a:t>Vital Source (Tool Provider)</a:t>
            </a:r>
          </a:p>
          <a:p>
            <a:pPr lvl="1"/>
            <a:r>
              <a:rPr lang="en-US" dirty="0" smtClean="0"/>
              <a:t>Sakai 10 (Tool Consumer)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9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570384"/>
          </a:xfrm>
        </p:spPr>
        <p:txBody>
          <a:bodyPr/>
          <a:lstStyle/>
          <a:p>
            <a:r>
              <a:rPr lang="en-GB" dirty="0" smtClean="0"/>
              <a:t>LTI 2.0 Tool Registration</a:t>
            </a:r>
            <a:endParaRPr lang="en-GB" dirty="0"/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7164288" y="1676400"/>
            <a:ext cx="1457325" cy="1444625"/>
            <a:chOff x="3902" y="1502"/>
            <a:chExt cx="918" cy="910"/>
          </a:xfrm>
        </p:grpSpPr>
        <p:pic>
          <p:nvPicPr>
            <p:cNvPr id="4" name="Picture 43" descr="bubble_hal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" y="1502"/>
              <a:ext cx="910" cy="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19"/>
            <p:cNvSpPr txBox="1">
              <a:spLocks noChangeArrowheads="1"/>
            </p:cNvSpPr>
            <p:nvPr/>
          </p:nvSpPr>
          <p:spPr bwMode="auto">
            <a:xfrm>
              <a:off x="3902" y="1875"/>
              <a:ext cx="91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17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7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7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7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7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GB" sz="1400" smtClean="0"/>
                <a:t>Tool Provider</a:t>
              </a:r>
              <a:endParaRPr lang="en-GB" sz="8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17886" y="3548608"/>
            <a:ext cx="1509898" cy="1444625"/>
            <a:chOff x="1117886" y="3933056"/>
            <a:chExt cx="1509898" cy="1444625"/>
          </a:xfrm>
        </p:grpSpPr>
        <p:grpSp>
          <p:nvGrpSpPr>
            <p:cNvPr id="6" name="Group 45"/>
            <p:cNvGrpSpPr>
              <a:grpSpLocks/>
            </p:cNvGrpSpPr>
            <p:nvPr/>
          </p:nvGrpSpPr>
          <p:grpSpPr bwMode="auto">
            <a:xfrm>
              <a:off x="1117886" y="3933056"/>
              <a:ext cx="1457325" cy="1444625"/>
              <a:chOff x="3902" y="1502"/>
              <a:chExt cx="918" cy="910"/>
            </a:xfrm>
          </p:grpSpPr>
          <p:pic>
            <p:nvPicPr>
              <p:cNvPr id="7" name="Picture 43" descr="bubble_halo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0" y="1502"/>
                <a:ext cx="910" cy="9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 Box 19"/>
              <p:cNvSpPr txBox="1">
                <a:spLocks noChangeArrowheads="1"/>
              </p:cNvSpPr>
              <p:nvPr/>
            </p:nvSpPr>
            <p:spPr bwMode="auto">
              <a:xfrm>
                <a:off x="3902" y="1875"/>
                <a:ext cx="91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7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17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17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GB" sz="1400" smtClean="0"/>
                  <a:t>Tool Consumer</a:t>
                </a:r>
                <a:endParaRPr lang="en-GB" sz="800"/>
              </a:p>
            </p:txBody>
          </p:sp>
        </p:grpSp>
        <p:sp>
          <p:nvSpPr>
            <p:cNvPr id="11" name="Block Arc 10"/>
            <p:cNvSpPr/>
            <p:nvPr/>
          </p:nvSpPr>
          <p:spPr>
            <a:xfrm rot="10800000">
              <a:off x="1261902" y="4077072"/>
              <a:ext cx="1152128" cy="448122"/>
            </a:xfrm>
            <a:prstGeom prst="blockArc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32566" y="4098320"/>
              <a:ext cx="593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smtClean="0"/>
                <a:t>Admin</a:t>
              </a:r>
              <a:endParaRPr lang="en-GB" sz="1200"/>
            </a:p>
          </p:txBody>
        </p:sp>
        <p:sp>
          <p:nvSpPr>
            <p:cNvPr id="13" name="Block Arc 12"/>
            <p:cNvSpPr/>
            <p:nvPr/>
          </p:nvSpPr>
          <p:spPr>
            <a:xfrm rot="19244448">
              <a:off x="1808244" y="4928025"/>
              <a:ext cx="819540" cy="271433"/>
            </a:xfrm>
            <a:prstGeom prst="blockArc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smtClean="0">
                <a:solidFill>
                  <a:schemeClr val="tx1"/>
                </a:solidFill>
              </a:endParaRPr>
            </a:p>
            <a:p>
              <a:pPr algn="ctr"/>
              <a:r>
                <a:rPr lang="en-GB" sz="1050" smtClean="0">
                  <a:solidFill>
                    <a:schemeClr val="tx1"/>
                  </a:solidFill>
                </a:rPr>
                <a:t>Course</a:t>
              </a:r>
              <a:endParaRPr lang="en-GB" sz="1050">
                <a:solidFill>
                  <a:schemeClr val="tx1"/>
                </a:solidFill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>
            <a:off x="1261902" y="2025075"/>
            <a:ext cx="5915086" cy="803453"/>
          </a:xfrm>
          <a:custGeom>
            <a:avLst/>
            <a:gdLst>
              <a:gd name="connsiteX0" fmla="*/ 5705475 w 5705475"/>
              <a:gd name="connsiteY0" fmla="*/ 289058 h 803408"/>
              <a:gd name="connsiteX1" fmla="*/ 2686050 w 5705475"/>
              <a:gd name="connsiteY1" fmla="*/ 22358 h 803408"/>
              <a:gd name="connsiteX2" fmla="*/ 0 w 5705475"/>
              <a:gd name="connsiteY2" fmla="*/ 803408 h 803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5475" h="803408">
                <a:moveTo>
                  <a:pt x="5705475" y="289058"/>
                </a:moveTo>
                <a:cubicBezTo>
                  <a:pt x="4671218" y="112845"/>
                  <a:pt x="3636962" y="-63367"/>
                  <a:pt x="2686050" y="22358"/>
                </a:cubicBezTo>
                <a:cubicBezTo>
                  <a:pt x="1735137" y="108083"/>
                  <a:pt x="455613" y="670058"/>
                  <a:pt x="0" y="803408"/>
                </a:cubicBezTo>
              </a:path>
            </a:pathLst>
          </a:custGeom>
          <a:noFill/>
          <a:ln>
            <a:solidFill>
              <a:schemeClr val="accent2"/>
            </a:solidFill>
            <a:prstDash val="solid"/>
            <a:headEnd type="stealth" w="lg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bIns="1116000" rtlCol="0" anchor="ctr" anchorCtr="1"/>
          <a:lstStyle/>
          <a:p>
            <a:r>
              <a:rPr lang="en-GB" sz="1600">
                <a:solidFill>
                  <a:schemeClr val="tx2"/>
                </a:solidFill>
              </a:rPr>
              <a:t>1. Tool registration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79512" y="3340665"/>
            <a:ext cx="1438383" cy="495975"/>
            <a:chOff x="164506" y="3681288"/>
            <a:chExt cx="1438383" cy="495975"/>
          </a:xfrm>
        </p:grpSpPr>
        <p:sp>
          <p:nvSpPr>
            <p:cNvPr id="22" name="Freeform 21"/>
            <p:cNvSpPr/>
            <p:nvPr/>
          </p:nvSpPr>
          <p:spPr>
            <a:xfrm>
              <a:off x="1215932" y="3681288"/>
              <a:ext cx="386957" cy="495975"/>
            </a:xfrm>
            <a:custGeom>
              <a:avLst/>
              <a:gdLst>
                <a:gd name="connsiteX0" fmla="*/ 0 w 365760"/>
                <a:gd name="connsiteY0" fmla="*/ 0 h 441064"/>
                <a:gd name="connsiteX1" fmla="*/ 365760 w 365760"/>
                <a:gd name="connsiteY1" fmla="*/ 441064 h 44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760" h="441064">
                  <a:moveTo>
                    <a:pt x="0" y="0"/>
                  </a:moveTo>
                  <a:cubicBezTo>
                    <a:pt x="152400" y="194534"/>
                    <a:pt x="304800" y="389069"/>
                    <a:pt x="365760" y="441064"/>
                  </a:cubicBezTo>
                </a:path>
              </a:pathLst>
            </a:custGeom>
            <a:noFill/>
            <a:ln>
              <a:solidFill>
                <a:schemeClr val="accent2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4506" y="3861048"/>
              <a:ext cx="11834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>
                  <a:solidFill>
                    <a:schemeClr val="tx2"/>
                  </a:solidFill>
                </a:rPr>
                <a:t>4</a:t>
              </a:r>
              <a:r>
                <a:rPr lang="en-GB" sz="1100" smtClean="0">
                  <a:solidFill>
                    <a:schemeClr val="tx2"/>
                  </a:solidFill>
                </a:rPr>
                <a:t>. </a:t>
              </a:r>
              <a:r>
                <a:rPr lang="en-GB" sz="1200" smtClean="0">
                  <a:solidFill>
                    <a:schemeClr val="tx2"/>
                  </a:solidFill>
                </a:rPr>
                <a:t>Enable tool(s)</a:t>
              </a:r>
              <a:endParaRPr lang="en-GB" sz="1100">
                <a:solidFill>
                  <a:schemeClr val="tx2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333493" y="4704037"/>
            <a:ext cx="1080151" cy="477197"/>
            <a:chOff x="2333493" y="5160493"/>
            <a:chExt cx="1080151" cy="477197"/>
          </a:xfrm>
        </p:grpSpPr>
        <p:sp>
          <p:nvSpPr>
            <p:cNvPr id="25" name="Freeform 24"/>
            <p:cNvSpPr/>
            <p:nvPr/>
          </p:nvSpPr>
          <p:spPr>
            <a:xfrm rot="10800000">
              <a:off x="2333493" y="5160493"/>
              <a:ext cx="80537" cy="477197"/>
            </a:xfrm>
            <a:custGeom>
              <a:avLst/>
              <a:gdLst>
                <a:gd name="connsiteX0" fmla="*/ 0 w 365760"/>
                <a:gd name="connsiteY0" fmla="*/ 0 h 441064"/>
                <a:gd name="connsiteX1" fmla="*/ 365760 w 365760"/>
                <a:gd name="connsiteY1" fmla="*/ 441064 h 44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760" h="441064">
                  <a:moveTo>
                    <a:pt x="0" y="0"/>
                  </a:moveTo>
                  <a:cubicBezTo>
                    <a:pt x="152400" y="194534"/>
                    <a:pt x="304800" y="389069"/>
                    <a:pt x="365760" y="441064"/>
                  </a:cubicBezTo>
                </a:path>
              </a:pathLst>
            </a:custGeom>
            <a:noFill/>
            <a:ln>
              <a:solidFill>
                <a:schemeClr val="accent2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16255" y="5245203"/>
              <a:ext cx="997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smtClean="0">
                  <a:solidFill>
                    <a:schemeClr val="tx2"/>
                  </a:solidFill>
                </a:rPr>
                <a:t>6. Click link</a:t>
              </a:r>
              <a:endParaRPr lang="en-GB" sz="1400">
                <a:solidFill>
                  <a:schemeClr val="tx2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33493" y="2828528"/>
            <a:ext cx="4998087" cy="1897442"/>
            <a:chOff x="2333493" y="3263051"/>
            <a:chExt cx="4998087" cy="1897442"/>
          </a:xfrm>
        </p:grpSpPr>
        <p:sp>
          <p:nvSpPr>
            <p:cNvPr id="26" name="Freeform 25"/>
            <p:cNvSpPr/>
            <p:nvPr/>
          </p:nvSpPr>
          <p:spPr>
            <a:xfrm flipV="1">
              <a:off x="2333493" y="3263051"/>
              <a:ext cx="4998087" cy="1897442"/>
            </a:xfrm>
            <a:custGeom>
              <a:avLst/>
              <a:gdLst>
                <a:gd name="connsiteX0" fmla="*/ 0 w 365760"/>
                <a:gd name="connsiteY0" fmla="*/ 0 h 441064"/>
                <a:gd name="connsiteX1" fmla="*/ 365760 w 365760"/>
                <a:gd name="connsiteY1" fmla="*/ 441064 h 44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760" h="441064">
                  <a:moveTo>
                    <a:pt x="0" y="0"/>
                  </a:moveTo>
                  <a:cubicBezTo>
                    <a:pt x="152400" y="194534"/>
                    <a:pt x="304800" y="389069"/>
                    <a:pt x="365760" y="441064"/>
                  </a:cubicBezTo>
                </a:path>
              </a:pathLst>
            </a:custGeom>
            <a:noFill/>
            <a:ln>
              <a:solidFill>
                <a:schemeClr val="accent2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 rot="20336984">
              <a:off x="3405082" y="4234640"/>
              <a:ext cx="25378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>
                  <a:solidFill>
                    <a:schemeClr val="tx2"/>
                  </a:solidFill>
                </a:rPr>
                <a:t>7</a:t>
              </a:r>
              <a:r>
                <a:rPr lang="en-GB" sz="1200" smtClean="0">
                  <a:solidFill>
                    <a:schemeClr val="tx2"/>
                  </a:solidFill>
                </a:rPr>
                <a:t>. Launch request (context, user, role)</a:t>
              </a:r>
              <a:endParaRPr lang="en-GB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2047" y="2756520"/>
            <a:ext cx="1445617" cy="759814"/>
            <a:chOff x="-29123" y="3140968"/>
            <a:chExt cx="1445617" cy="759814"/>
          </a:xfrm>
        </p:grpSpPr>
        <p:pic>
          <p:nvPicPr>
            <p:cNvPr id="9" name="Picture 30" descr="MC900383552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140968"/>
              <a:ext cx="588910" cy="72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-29123" y="3439117"/>
              <a:ext cx="1072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200" b="1" smtClean="0">
                  <a:solidFill>
                    <a:srgbClr val="00B050"/>
                  </a:solidFill>
                </a:rPr>
                <a:t>System</a:t>
              </a:r>
              <a:br>
                <a:rPr lang="en-GB" sz="1200" b="1" smtClean="0">
                  <a:solidFill>
                    <a:srgbClr val="00B050"/>
                  </a:solidFill>
                </a:rPr>
              </a:br>
              <a:r>
                <a:rPr lang="en-GB" sz="1200" b="1" smtClean="0">
                  <a:solidFill>
                    <a:srgbClr val="00B050"/>
                  </a:solidFill>
                </a:rPr>
                <a:t>Administrator</a:t>
              </a:r>
              <a:endParaRPr lang="en-GB" sz="12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50434" y="4962966"/>
            <a:ext cx="1378197" cy="821215"/>
            <a:chOff x="1550434" y="5419422"/>
            <a:chExt cx="1378197" cy="821215"/>
          </a:xfrm>
        </p:grpSpPr>
        <p:pic>
          <p:nvPicPr>
            <p:cNvPr id="14" name="Picture 25" descr="MC90044188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9752" y="5419422"/>
              <a:ext cx="588879" cy="821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1550434" y="5733256"/>
              <a:ext cx="86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200" b="1" smtClean="0">
                  <a:solidFill>
                    <a:srgbClr val="00B050"/>
                  </a:solidFill>
                </a:rPr>
                <a:t>Teacher</a:t>
              </a:r>
              <a:br>
                <a:rPr lang="en-GB" sz="1200" b="1" smtClean="0">
                  <a:solidFill>
                    <a:srgbClr val="00B050"/>
                  </a:solidFill>
                </a:rPr>
              </a:br>
              <a:r>
                <a:rPr lang="en-GB" sz="1200" b="1" smtClean="0">
                  <a:solidFill>
                    <a:srgbClr val="00B050"/>
                  </a:solidFill>
                </a:rPr>
                <a:t>or Student</a:t>
              </a:r>
              <a:endParaRPr lang="en-GB" sz="1200" b="1">
                <a:solidFill>
                  <a:srgbClr val="00B050"/>
                </a:solidFill>
              </a:endParaRPr>
            </a:p>
          </p:txBody>
        </p:sp>
      </p:grpSp>
      <p:sp>
        <p:nvSpPr>
          <p:cNvPr id="42" name="Block Arc 41"/>
          <p:cNvSpPr/>
          <p:nvPr/>
        </p:nvSpPr>
        <p:spPr>
          <a:xfrm rot="19244448">
            <a:off x="7799152" y="2708817"/>
            <a:ext cx="819540" cy="271433"/>
          </a:xfrm>
          <a:prstGeom prst="blockArc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smtClean="0">
              <a:solidFill>
                <a:schemeClr val="tx1"/>
              </a:solidFill>
            </a:endParaRPr>
          </a:p>
          <a:p>
            <a:pPr algn="ctr"/>
            <a:r>
              <a:rPr lang="en-GB" sz="1050" smtClean="0">
                <a:solidFill>
                  <a:schemeClr val="tx1"/>
                </a:solidFill>
              </a:rPr>
              <a:t>Tool</a:t>
            </a:r>
            <a:endParaRPr lang="en-GB" sz="1050">
              <a:solidFill>
                <a:schemeClr val="tx1"/>
              </a:solidFill>
            </a:endParaRPr>
          </a:p>
        </p:txBody>
      </p:sp>
      <p:sp>
        <p:nvSpPr>
          <p:cNvPr id="43" name="Block Arc 42"/>
          <p:cNvSpPr/>
          <p:nvPr/>
        </p:nvSpPr>
        <p:spPr>
          <a:xfrm rot="2418243">
            <a:off x="7123783" y="2689218"/>
            <a:ext cx="819540" cy="271433"/>
          </a:xfrm>
          <a:prstGeom prst="blockArc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smtClean="0">
              <a:solidFill>
                <a:schemeClr val="tx1"/>
              </a:solidFill>
            </a:endParaRPr>
          </a:p>
          <a:p>
            <a:pPr algn="ctr"/>
            <a:r>
              <a:rPr lang="en-GB" sz="1050" smtClean="0">
                <a:solidFill>
                  <a:schemeClr val="tx1"/>
                </a:solidFill>
              </a:rPr>
              <a:t>Tool</a:t>
            </a:r>
            <a:endParaRPr lang="en-GB" sz="1050">
              <a:solidFill>
                <a:schemeClr val="tx1"/>
              </a:solidFill>
            </a:endParaRPr>
          </a:p>
        </p:txBody>
      </p:sp>
      <p:sp>
        <p:nvSpPr>
          <p:cNvPr id="44" name="Block Arc 43"/>
          <p:cNvSpPr/>
          <p:nvPr/>
        </p:nvSpPr>
        <p:spPr>
          <a:xfrm rot="11011027">
            <a:off x="7524071" y="1725074"/>
            <a:ext cx="819540" cy="271433"/>
          </a:xfrm>
          <a:prstGeom prst="blockArc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smtClean="0">
              <a:solidFill>
                <a:schemeClr val="tx1"/>
              </a:solidFill>
            </a:endParaRPr>
          </a:p>
          <a:p>
            <a:pPr algn="ctr"/>
            <a:r>
              <a:rPr lang="en-GB" sz="1050" smtClean="0">
                <a:solidFill>
                  <a:schemeClr val="tx1"/>
                </a:solidFill>
              </a:rPr>
              <a:t>Tool</a:t>
            </a:r>
            <a:endParaRPr lang="en-GB" sz="1050">
              <a:solidFill>
                <a:schemeClr val="tx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871825" y="2265963"/>
            <a:ext cx="5249737" cy="1384937"/>
          </a:xfrm>
          <a:custGeom>
            <a:avLst/>
            <a:gdLst>
              <a:gd name="connsiteX0" fmla="*/ 5249737 w 5249737"/>
              <a:gd name="connsiteY0" fmla="*/ 71274 h 1384937"/>
              <a:gd name="connsiteX1" fmla="*/ 2248354 w 5249737"/>
              <a:gd name="connsiteY1" fmla="*/ 146577 h 1384937"/>
              <a:gd name="connsiteX2" fmla="*/ 6 w 5249737"/>
              <a:gd name="connsiteY2" fmla="*/ 1383707 h 1384937"/>
              <a:gd name="connsiteX3" fmla="*/ 2269869 w 5249737"/>
              <a:gd name="connsiteY3" fmla="*/ 372488 h 1384937"/>
              <a:gd name="connsiteX4" fmla="*/ 5217464 w 5249737"/>
              <a:gd name="connsiteY4" fmla="*/ 114304 h 138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9737" h="1384937">
                <a:moveTo>
                  <a:pt x="5249737" y="71274"/>
                </a:moveTo>
                <a:cubicBezTo>
                  <a:pt x="4186523" y="-444"/>
                  <a:pt x="3123309" y="-72162"/>
                  <a:pt x="2248354" y="146577"/>
                </a:cubicBezTo>
                <a:cubicBezTo>
                  <a:pt x="1373399" y="365316"/>
                  <a:pt x="-3580" y="1346055"/>
                  <a:pt x="6" y="1383707"/>
                </a:cubicBezTo>
                <a:cubicBezTo>
                  <a:pt x="3592" y="1421359"/>
                  <a:pt x="1400293" y="584055"/>
                  <a:pt x="2269869" y="372488"/>
                </a:cubicBezTo>
                <a:cubicBezTo>
                  <a:pt x="3139445" y="160921"/>
                  <a:pt x="4765643" y="108925"/>
                  <a:pt x="5217464" y="114304"/>
                </a:cubicBezTo>
              </a:path>
            </a:pathLst>
          </a:custGeom>
          <a:noFill/>
          <a:ln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92000" bIns="1116000" rtlCol="0" anchor="ctr">
            <a:scene3d>
              <a:camera prst="orthographicFront">
                <a:rot lat="0" lon="0" rev="300000"/>
              </a:camera>
              <a:lightRig rig="threePt" dir="t"/>
            </a:scene3d>
          </a:bodyPr>
          <a:lstStyle/>
          <a:p>
            <a:pPr algn="ctr"/>
            <a:r>
              <a:rPr lang="en-GB" sz="1100" smtClean="0">
                <a:solidFill>
                  <a:schemeClr val="tx2"/>
                </a:solidFill>
              </a:rPr>
              <a:t>2. Request </a:t>
            </a:r>
            <a:r>
              <a:rPr lang="en-GB" sz="1100" smtClean="0">
                <a:solidFill>
                  <a:schemeClr val="tx2"/>
                </a:solidFill>
                <a:hlinkClick r:id="rId5"/>
              </a:rPr>
              <a:t>TC Profile</a:t>
            </a:r>
            <a:endParaRPr lang="en-GB" sz="1100">
              <a:solidFill>
                <a:schemeClr val="tx2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106612" y="2487844"/>
            <a:ext cx="5036652" cy="1230973"/>
          </a:xfrm>
          <a:custGeom>
            <a:avLst/>
            <a:gdLst>
              <a:gd name="connsiteX0" fmla="*/ 5025708 w 5036652"/>
              <a:gd name="connsiteY0" fmla="*/ 0 h 1230973"/>
              <a:gd name="connsiteX1" fmla="*/ 2293266 w 5036652"/>
              <a:gd name="connsiteY1" fmla="*/ 408790 h 1230973"/>
              <a:gd name="connsiteX2" fmla="*/ 1887 w 5036652"/>
              <a:gd name="connsiteY2" fmla="*/ 1226372 h 1230973"/>
              <a:gd name="connsiteX3" fmla="*/ 2669783 w 5036652"/>
              <a:gd name="connsiteY3" fmla="*/ 710004 h 1230973"/>
              <a:gd name="connsiteX4" fmla="*/ 5036466 w 5036652"/>
              <a:gd name="connsiteY4" fmla="*/ 64546 h 123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6652" h="1230973">
                <a:moveTo>
                  <a:pt x="5025708" y="0"/>
                </a:moveTo>
                <a:cubicBezTo>
                  <a:pt x="4078139" y="102197"/>
                  <a:pt x="3130570" y="204395"/>
                  <a:pt x="2293266" y="408790"/>
                </a:cubicBezTo>
                <a:cubicBezTo>
                  <a:pt x="1455962" y="613185"/>
                  <a:pt x="-60866" y="1176170"/>
                  <a:pt x="1887" y="1226372"/>
                </a:cubicBezTo>
                <a:cubicBezTo>
                  <a:pt x="64640" y="1276574"/>
                  <a:pt x="1830686" y="903642"/>
                  <a:pt x="2669783" y="710004"/>
                </a:cubicBezTo>
                <a:cubicBezTo>
                  <a:pt x="3508879" y="516366"/>
                  <a:pt x="5056188" y="80682"/>
                  <a:pt x="5036466" y="64546"/>
                </a:cubicBezTo>
              </a:path>
            </a:pathLst>
          </a:custGeom>
          <a:noFill/>
          <a:ln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bIns="144000" rtlCol="0" anchor="ctr">
            <a:scene3d>
              <a:camera prst="orthographicFront">
                <a:rot lat="0" lon="0" rev="600000"/>
              </a:camera>
              <a:lightRig rig="threePt" dir="t"/>
            </a:scene3d>
          </a:bodyPr>
          <a:lstStyle/>
          <a:p>
            <a:pPr algn="ctr"/>
            <a:r>
              <a:rPr lang="en-GB" sz="1200" dirty="0" smtClean="0">
                <a:solidFill>
                  <a:schemeClr val="tx2"/>
                </a:solidFill>
              </a:rPr>
              <a:t>3. Send </a:t>
            </a:r>
            <a:r>
              <a:rPr lang="en-GB" sz="1200" dirty="0" smtClean="0">
                <a:solidFill>
                  <a:schemeClr val="tx2"/>
                </a:solidFill>
                <a:hlinkClick r:id="rId6"/>
              </a:rPr>
              <a:t>Tool Proxy</a:t>
            </a:r>
            <a:endParaRPr lang="en-GB" sz="1200" dirty="0">
              <a:solidFill>
                <a:schemeClr val="tx2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2495774" y="2681481"/>
            <a:ext cx="4701092" cy="1376979"/>
          </a:xfrm>
          <a:custGeom>
            <a:avLst/>
            <a:gdLst>
              <a:gd name="connsiteX0" fmla="*/ 4701092 w 4701092"/>
              <a:gd name="connsiteY0" fmla="*/ 0 h 1376979"/>
              <a:gd name="connsiteX1" fmla="*/ 2409713 w 4701092"/>
              <a:gd name="connsiteY1" fmla="*/ 849855 h 1376979"/>
              <a:gd name="connsiteX2" fmla="*/ 0 w 4701092"/>
              <a:gd name="connsiteY2" fmla="*/ 1376979 h 137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01092" h="1376979">
                <a:moveTo>
                  <a:pt x="4701092" y="0"/>
                </a:moveTo>
                <a:cubicBezTo>
                  <a:pt x="3947160" y="310179"/>
                  <a:pt x="3193228" y="620359"/>
                  <a:pt x="2409713" y="849855"/>
                </a:cubicBezTo>
                <a:cubicBezTo>
                  <a:pt x="1626198" y="1079352"/>
                  <a:pt x="371139" y="1299883"/>
                  <a:pt x="0" y="1376979"/>
                </a:cubicBezTo>
              </a:path>
            </a:pathLst>
          </a:custGeom>
          <a:noFill/>
          <a:ln>
            <a:solidFill>
              <a:schemeClr val="tx1"/>
            </a:solidFill>
            <a:prstDash val="dashDot"/>
            <a:headEnd type="stealth" w="lg" len="lg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>
            <a:scene3d>
              <a:camera prst="orthographicFront">
                <a:rot lat="0" lon="0" rev="900000"/>
              </a:camera>
              <a:lightRig rig="threePt" dir="t"/>
            </a:scene3d>
          </a:bodyPr>
          <a:lstStyle/>
          <a:p>
            <a:pPr algn="ctr"/>
            <a:r>
              <a:rPr lang="en-GB" sz="1200" smtClean="0">
                <a:solidFill>
                  <a:schemeClr val="tx2"/>
                </a:solidFill>
              </a:rPr>
              <a:t>5. Service requests</a:t>
            </a:r>
            <a:endParaRPr lang="en-GB" sz="1200">
              <a:solidFill>
                <a:schemeClr val="tx2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077CD-0AFF-433A-8B8C-B74041BB1066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  <p:grpSp>
        <p:nvGrpSpPr>
          <p:cNvPr id="40" name="Group 39"/>
          <p:cNvGrpSpPr/>
          <p:nvPr/>
        </p:nvGrpSpPr>
        <p:grpSpPr>
          <a:xfrm>
            <a:off x="6012160" y="5446965"/>
            <a:ext cx="2952328" cy="646331"/>
            <a:chOff x="6012160" y="5086894"/>
            <a:chExt cx="2952328" cy="646331"/>
          </a:xfrm>
        </p:grpSpPr>
        <p:sp>
          <p:nvSpPr>
            <p:cNvPr id="41" name="TextBox 40"/>
            <p:cNvSpPr txBox="1"/>
            <p:nvPr/>
          </p:nvSpPr>
          <p:spPr>
            <a:xfrm>
              <a:off x="6012160" y="5086894"/>
              <a:ext cx="2952328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200" b="1" dirty="0" smtClean="0"/>
                <a:t>Key</a:t>
              </a:r>
            </a:p>
            <a:p>
              <a:r>
                <a:rPr lang="en-GB" sz="1200" dirty="0" smtClean="0"/>
                <a:t>Browser connection</a:t>
              </a:r>
            </a:p>
            <a:p>
              <a:r>
                <a:rPr lang="en-GB" sz="1200" dirty="0" smtClean="0"/>
                <a:t>Server-to-server connection</a:t>
              </a:r>
              <a:endParaRPr lang="en-GB" sz="1200" dirty="0"/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7971279" y="5399334"/>
              <a:ext cx="849193" cy="221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/>
            <p:cNvCxnSpPr/>
            <p:nvPr/>
          </p:nvCxnSpPr>
          <p:spPr bwMode="auto">
            <a:xfrm flipV="1">
              <a:off x="7971279" y="5579562"/>
              <a:ext cx="849193" cy="477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dashDot"/>
              <a:round/>
              <a:headEnd type="stealth" w="lg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17781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 animBg="1"/>
      <p:bldP spid="19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0"/>
            <a:ext cx="71516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246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 3 – Explore LTI 2.0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etherpad.dr-chuck.com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29457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GB" dirty="0" smtClean="0"/>
              <a:t>ample code: LTI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Ruby </a:t>
            </a:r>
            <a:r>
              <a:rPr lang="en-GB" dirty="0"/>
              <a:t>on Rails </a:t>
            </a:r>
            <a:r>
              <a:rPr lang="en-GB" sz="2400" dirty="0"/>
              <a:t>(John </a:t>
            </a:r>
            <a:r>
              <a:rPr lang="en-GB" sz="2400" dirty="0" err="1"/>
              <a:t>Tibbetts</a:t>
            </a:r>
            <a:r>
              <a:rPr lang="en-GB" sz="2400" dirty="0"/>
              <a:t>, </a:t>
            </a:r>
            <a:r>
              <a:rPr lang="en-GB" sz="2400" dirty="0" err="1" smtClean="0"/>
              <a:t>Vitalsource</a:t>
            </a:r>
            <a:r>
              <a:rPr lang="en-GB" sz="2400" dirty="0" smtClean="0"/>
              <a:t>)</a:t>
            </a:r>
            <a:r>
              <a:rPr lang="en-GB" dirty="0" smtClean="0"/>
              <a:t>:</a:t>
            </a:r>
          </a:p>
          <a:p>
            <a:pPr lvl="1"/>
            <a:r>
              <a:rPr lang="en-GB" sz="2100" dirty="0" smtClean="0">
                <a:hlinkClick r:id="rId2"/>
              </a:rPr>
              <a:t>https://github.com/vitalsource/LTI2-Reference</a:t>
            </a:r>
            <a:endParaRPr lang="en-GB" sz="2100" dirty="0" smtClean="0"/>
          </a:p>
          <a:p>
            <a:pPr lvl="1"/>
            <a:r>
              <a:rPr lang="en-GB" sz="2100" dirty="0" smtClean="0">
                <a:hlinkClick r:id="rId3"/>
              </a:rPr>
              <a:t>video: https://www.youtube.com/watch?v=3zTbtTldeiA</a:t>
            </a:r>
            <a:endParaRPr lang="en-GB" sz="2100" dirty="0" smtClean="0"/>
          </a:p>
          <a:p>
            <a:r>
              <a:rPr lang="en-GB" dirty="0" smtClean="0"/>
              <a:t>Java, Sakai 10:</a:t>
            </a:r>
          </a:p>
          <a:p>
            <a:pPr lvl="1"/>
            <a:r>
              <a:rPr lang="en-GB" sz="2100" dirty="0" smtClean="0">
                <a:hlinkClick r:id="rId4"/>
              </a:rPr>
              <a:t>http://nightly2.sakaiproject.org:8081/portal</a:t>
            </a:r>
            <a:endParaRPr lang="en-GB" sz="2100" dirty="0" smtClean="0"/>
          </a:p>
          <a:p>
            <a:pPr lvl="1"/>
            <a:r>
              <a:rPr lang="en-GB" sz="2100" dirty="0" smtClean="0">
                <a:hlinkClick r:id="rId5"/>
              </a:rPr>
              <a:t>video: http</a:t>
            </a:r>
            <a:r>
              <a:rPr lang="en-GB" sz="2100" dirty="0">
                <a:hlinkClick r:id="rId5"/>
              </a:rPr>
              <a:t>://www.youtube.com/watch?v=-</a:t>
            </a:r>
            <a:r>
              <a:rPr lang="en-GB" sz="2100" dirty="0" smtClean="0">
                <a:hlinkClick r:id="rId5"/>
              </a:rPr>
              <a:t>Dt2Sz5ilLQ</a:t>
            </a:r>
            <a:endParaRPr lang="en-GB" sz="2100" dirty="0" smtClean="0"/>
          </a:p>
          <a:p>
            <a:r>
              <a:rPr lang="en-GB" dirty="0" smtClean="0"/>
              <a:t>PHP, Sakai unit tests:</a:t>
            </a:r>
          </a:p>
          <a:p>
            <a:pPr lvl="1"/>
            <a:r>
              <a:rPr lang="en-GB" sz="2100" dirty="0">
                <a:hlinkClick r:id="rId6"/>
              </a:rPr>
              <a:t>https://</a:t>
            </a:r>
            <a:r>
              <a:rPr lang="en-GB" sz="2100" dirty="0" smtClean="0">
                <a:hlinkClick r:id="rId6"/>
              </a:rPr>
              <a:t>source.sakaiproject.org/svn/basiclti/trunk/basiclti-docs/resources/docs/sakai-api-test</a:t>
            </a:r>
            <a:endParaRPr lang="en-GB" sz="2100" dirty="0" smtClean="0"/>
          </a:p>
          <a:p>
            <a:pPr lvl="1"/>
            <a:r>
              <a:rPr lang="en-GB" sz="2100" dirty="0">
                <a:hlinkClick r:id="rId7"/>
              </a:rPr>
              <a:t>https://online.dr-chuck.com/sakai-api-test</a:t>
            </a:r>
            <a:r>
              <a:rPr lang="en-GB" sz="2100" dirty="0" smtClean="0">
                <a:hlinkClick r:id="rId7"/>
              </a:rPr>
              <a:t>/</a:t>
            </a: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354885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414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6016" y="3861048"/>
            <a:ext cx="3785411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 err="1" smtClean="0"/>
              <a:t>www.imscert.org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7385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LTI 2.x Roadmap</a:t>
            </a:r>
          </a:p>
        </p:txBody>
      </p:sp>
      <p:sp>
        <p:nvSpPr>
          <p:cNvPr id="1054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LTI 2.0 was reduced in scope to </a:t>
            </a:r>
            <a:r>
              <a:rPr lang="en-US" dirty="0" smtClean="0">
                <a:latin typeface="Calibri" charset="0"/>
              </a:rPr>
              <a:t>registration,  launch, outcomes and settings </a:t>
            </a: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LTI 2.1, 2.2... Will come </a:t>
            </a:r>
            <a:r>
              <a:rPr lang="en-US" dirty="0" smtClean="0">
                <a:latin typeface="Calibri" charset="0"/>
              </a:rPr>
              <a:t>pretty rapidly</a:t>
            </a:r>
          </a:p>
          <a:p>
            <a:pPr lvl="1"/>
            <a:r>
              <a:rPr lang="en-US" dirty="0" smtClean="0">
                <a:latin typeface="Calibri" charset="0"/>
              </a:rPr>
              <a:t>Roster API</a:t>
            </a:r>
          </a:p>
          <a:p>
            <a:pPr lvl="1"/>
            <a:r>
              <a:rPr lang="en-US" dirty="0" smtClean="0">
                <a:latin typeface="Calibri" charset="0"/>
              </a:rPr>
              <a:t>Rich Outcome support</a:t>
            </a:r>
          </a:p>
          <a:p>
            <a:pPr lvl="1"/>
            <a:r>
              <a:rPr lang="en-US" dirty="0" smtClean="0">
                <a:latin typeface="Calibri" charset="0"/>
              </a:rPr>
              <a:t>Common </a:t>
            </a:r>
            <a:r>
              <a:rPr lang="en-US" dirty="0" err="1" smtClean="0">
                <a:latin typeface="Calibri" charset="0"/>
              </a:rPr>
              <a:t>Catrtridge</a:t>
            </a:r>
            <a:endParaRPr lang="en-US" dirty="0" smtClean="0">
              <a:latin typeface="Calibri" charset="0"/>
            </a:endParaRPr>
          </a:p>
          <a:p>
            <a:pPr lvl="1"/>
            <a:r>
              <a:rPr lang="en-US" dirty="0" smtClean="0">
                <a:latin typeface="Calibri" charset="0"/>
              </a:rPr>
              <a:t>....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27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Reflecting...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0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2003 Sakai Proposal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86" y="5589240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http://www-</a:t>
            </a:r>
            <a:r>
              <a:rPr lang="en-US" dirty="0" err="1" smtClean="0"/>
              <a:t>personal.umich.edu</a:t>
            </a:r>
            <a:r>
              <a:rPr lang="en-US" dirty="0" smtClean="0"/>
              <a:t>/~csev/papers/2004/2004_03_01_mellon_sakai_proposal.pdf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5" y="2418229"/>
            <a:ext cx="8623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2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1.x versus LTI 2.x and Beyond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1.x – Three pages of spec and some "hello world" code</a:t>
            </a:r>
            <a:endParaRPr lang="en-US" dirty="0"/>
          </a:p>
          <a:p>
            <a:r>
              <a:rPr lang="en-US" dirty="0" smtClean="0"/>
              <a:t>LTI 2.x – Several specs – multiple interactions</a:t>
            </a:r>
          </a:p>
          <a:p>
            <a:pPr lvl="1"/>
            <a:r>
              <a:rPr lang="en-US" dirty="0" smtClean="0"/>
              <a:t>We will need to share common implementations across instructions</a:t>
            </a:r>
            <a:endParaRPr lang="en-US" dirty="0"/>
          </a:p>
          <a:p>
            <a:r>
              <a:rPr lang="en-US" dirty="0" smtClean="0"/>
              <a:t>And what about Caliper, Casa, </a:t>
            </a:r>
            <a:r>
              <a:rPr lang="en-US" dirty="0" err="1" smtClean="0"/>
              <a:t>xAPI</a:t>
            </a:r>
            <a:r>
              <a:rPr lang="en-US" dirty="0" smtClean="0"/>
              <a:t>, etc. 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60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"Large Midwestern University"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648124" y="1575263"/>
            <a:ext cx="1872335" cy="1358297"/>
            <a:chOff x="2515795" y="1061473"/>
            <a:chExt cx="1872335" cy="1358297"/>
          </a:xfrm>
        </p:grpSpPr>
        <p:sp>
          <p:nvSpPr>
            <p:cNvPr id="19" name="Rectangle 18"/>
            <p:cNvSpPr/>
            <p:nvPr/>
          </p:nvSpPr>
          <p:spPr>
            <a:xfrm>
              <a:off x="2515795" y="1061473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20" name="Picture 8" descr="Sakai-logo-transpar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39" y="1470895"/>
              <a:ext cx="1157288" cy="7000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pic>
        <p:nvPicPr>
          <p:cNvPr id="21" name="Picture 20" descr="coursesm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5" y="4111164"/>
            <a:ext cx="952500" cy="952500"/>
          </a:xfrm>
          <a:prstGeom prst="rect">
            <a:avLst/>
          </a:prstGeom>
        </p:spPr>
      </p:pic>
      <p:pic>
        <p:nvPicPr>
          <p:cNvPr id="22" name="Picture 21" descr="piazz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92" y="4111164"/>
            <a:ext cx="952500" cy="952500"/>
          </a:xfrm>
          <a:prstGeom prst="rect">
            <a:avLst/>
          </a:prstGeom>
        </p:spPr>
      </p:pic>
      <p:pic>
        <p:nvPicPr>
          <p:cNvPr id="23" name="Picture 22" descr="bbb_bigg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74" y="4111164"/>
            <a:ext cx="952500" cy="952500"/>
          </a:xfrm>
          <a:prstGeom prst="rect">
            <a:avLst/>
          </a:prstGeom>
        </p:spPr>
      </p:pic>
      <p:pic>
        <p:nvPicPr>
          <p:cNvPr id="24" name="Picture 23" descr="wiley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08" y="4111164"/>
            <a:ext cx="952500" cy="952500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9" idx="2"/>
            <a:endCxn id="21" idx="0"/>
          </p:cNvCxnSpPr>
          <p:nvPr/>
        </p:nvCxnSpPr>
        <p:spPr>
          <a:xfrm flipH="1">
            <a:off x="824875" y="2933560"/>
            <a:ext cx="3759417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4" idx="0"/>
          </p:cNvCxnSpPr>
          <p:nvPr/>
        </p:nvCxnSpPr>
        <p:spPr>
          <a:xfrm flipH="1">
            <a:off x="2158458" y="2933560"/>
            <a:ext cx="2425834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2"/>
            <a:endCxn id="35" idx="0"/>
          </p:cNvCxnSpPr>
          <p:nvPr/>
        </p:nvCxnSpPr>
        <p:spPr>
          <a:xfrm flipH="1">
            <a:off x="3466352" y="2933560"/>
            <a:ext cx="1117940" cy="1237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  <a:endCxn id="23" idx="0"/>
          </p:cNvCxnSpPr>
          <p:nvPr/>
        </p:nvCxnSpPr>
        <p:spPr>
          <a:xfrm>
            <a:off x="4584292" y="2933560"/>
            <a:ext cx="241332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2"/>
            <a:endCxn id="22" idx="0"/>
          </p:cNvCxnSpPr>
          <p:nvPr/>
        </p:nvCxnSpPr>
        <p:spPr>
          <a:xfrm>
            <a:off x="4584292" y="2933560"/>
            <a:ext cx="3882150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16540" y="4402748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7897" y="5651224"/>
            <a:ext cx="495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Looks pretty cool.... But...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957" y="4111164"/>
            <a:ext cx="952500" cy="952500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9" idx="2"/>
            <a:endCxn id="33" idx="0"/>
          </p:cNvCxnSpPr>
          <p:nvPr/>
        </p:nvCxnSpPr>
        <p:spPr>
          <a:xfrm>
            <a:off x="4584292" y="2933560"/>
            <a:ext cx="1574915" cy="11776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ongsight_eyeball_logo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2913528" y="4170928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35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558800"/>
            <a:ext cx="9144000" cy="5727093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4154177" y="2056258"/>
            <a:ext cx="1872335" cy="1358297"/>
            <a:chOff x="3843106" y="1549077"/>
            <a:chExt cx="1872335" cy="1358297"/>
          </a:xfrm>
        </p:grpSpPr>
        <p:sp>
          <p:nvSpPr>
            <p:cNvPr id="44" name="Rectangle 43"/>
            <p:cNvSpPr/>
            <p:nvPr/>
          </p:nvSpPr>
          <p:spPr>
            <a:xfrm>
              <a:off x="3843106" y="1549077"/>
              <a:ext cx="1872335" cy="1358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smtClean="0"/>
                <a:t>Sakai</a:t>
              </a:r>
              <a:endParaRPr lang="en-US" dirty="0"/>
            </a:p>
          </p:txBody>
        </p:sp>
        <p:pic>
          <p:nvPicPr>
            <p:cNvPr id="45" name="Picture 8" descr="Sakai-logo-transparen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50" y="1958499"/>
              <a:ext cx="1157288" cy="7000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pic>
        <p:nvPicPr>
          <p:cNvPr id="46" name="Picture 45" descr="coursesm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26" y="1782907"/>
            <a:ext cx="952500" cy="95250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310"/>
            <a:ext cx="952500" cy="952500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9" y="772306"/>
            <a:ext cx="952500" cy="952500"/>
          </a:xfrm>
          <a:prstGeom prst="rect">
            <a:avLst/>
          </a:prstGeom>
        </p:spPr>
      </p:pic>
      <p:pic>
        <p:nvPicPr>
          <p:cNvPr id="49" name="Picture 48" descr="wileypl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75" y="3661223"/>
            <a:ext cx="952500" cy="9525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4" idx="3"/>
            <a:endCxn id="46" idx="1"/>
          </p:cNvCxnSpPr>
          <p:nvPr/>
        </p:nvCxnSpPr>
        <p:spPr>
          <a:xfrm flipV="1">
            <a:off x="6026512" y="2259157"/>
            <a:ext cx="1693614" cy="476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1"/>
          </p:cNvCxnSpPr>
          <p:nvPr/>
        </p:nvCxnSpPr>
        <p:spPr>
          <a:xfrm flipH="1">
            <a:off x="1966175" y="2735407"/>
            <a:ext cx="2188002" cy="14590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4" idx="3"/>
            <a:endCxn id="19" idx="1"/>
          </p:cNvCxnSpPr>
          <p:nvPr/>
        </p:nvCxnSpPr>
        <p:spPr>
          <a:xfrm>
            <a:off x="6026512" y="2735407"/>
            <a:ext cx="1336653" cy="10717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4" idx="1"/>
            <a:endCxn id="48" idx="3"/>
          </p:cNvCxnSpPr>
          <p:nvPr/>
        </p:nvCxnSpPr>
        <p:spPr>
          <a:xfrm flipH="1" flipV="1">
            <a:off x="1680829" y="1248556"/>
            <a:ext cx="2473348" cy="1486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4" idx="1"/>
            <a:endCxn id="47" idx="3"/>
          </p:cNvCxnSpPr>
          <p:nvPr/>
        </p:nvCxnSpPr>
        <p:spPr>
          <a:xfrm flipH="1">
            <a:off x="952500" y="2735407"/>
            <a:ext cx="3201677" cy="1981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66175" y="4343082"/>
            <a:ext cx="6950329" cy="224676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Where is the user data??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when there are 50 apps?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if the app is free and hosted by a professor?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What happens if we stop paying the license?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900" y="929919"/>
            <a:ext cx="952500" cy="952500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4" idx="1"/>
            <a:endCxn id="86" idx="2"/>
          </p:cNvCxnSpPr>
          <p:nvPr/>
        </p:nvCxnSpPr>
        <p:spPr>
          <a:xfrm flipH="1" flipV="1">
            <a:off x="3613150" y="1882419"/>
            <a:ext cx="541027" cy="8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7363165" y="3412420"/>
            <a:ext cx="1105647" cy="7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9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urope_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77" y="-11246"/>
            <a:ext cx="2918893" cy="3717089"/>
          </a:xfrm>
          <a:prstGeom prst="rect">
            <a:avLst/>
          </a:prstGeom>
        </p:spPr>
      </p:pic>
      <p:pic>
        <p:nvPicPr>
          <p:cNvPr id="45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7" y="1967867"/>
            <a:ext cx="790872" cy="478429"/>
          </a:xfrm>
          <a:prstGeom prst="rect">
            <a:avLst/>
          </a:prstGeom>
          <a:solidFill>
            <a:srgbClr val="FFFFFF"/>
          </a:solidFill>
          <a:ln w="57150" cmpd="sng">
            <a:solidFill>
              <a:srgbClr val="FFFFFF"/>
            </a:solidFill>
          </a:ln>
        </p:spPr>
      </p:pic>
      <p:cxnSp>
        <p:nvCxnSpPr>
          <p:cNvPr id="53" name="Straight Connector 52"/>
          <p:cNvCxnSpPr>
            <a:endCxn id="25" idx="0"/>
          </p:cNvCxnSpPr>
          <p:nvPr/>
        </p:nvCxnSpPr>
        <p:spPr>
          <a:xfrm flipH="1">
            <a:off x="6432427" y="2582850"/>
            <a:ext cx="1133856" cy="2706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2"/>
            <a:endCxn id="48" idx="0"/>
          </p:cNvCxnSpPr>
          <p:nvPr/>
        </p:nvCxnSpPr>
        <p:spPr>
          <a:xfrm flipH="1">
            <a:off x="3278307" y="2446296"/>
            <a:ext cx="4211916" cy="24822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2"/>
            <a:endCxn id="47" idx="0"/>
          </p:cNvCxnSpPr>
          <p:nvPr/>
        </p:nvCxnSpPr>
        <p:spPr>
          <a:xfrm flipH="1">
            <a:off x="4312674" y="2446296"/>
            <a:ext cx="3177549" cy="25711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alphaModFix amt="23000"/>
          </a:blip>
          <a:stretch>
            <a:fillRect/>
          </a:stretch>
        </p:blipFill>
        <p:spPr>
          <a:xfrm>
            <a:off x="3057803" y="4134692"/>
            <a:ext cx="4233665" cy="2702310"/>
          </a:xfrm>
          <a:prstGeom prst="rect">
            <a:avLst/>
          </a:prstGeom>
        </p:spPr>
      </p:pic>
      <p:pic>
        <p:nvPicPr>
          <p:cNvPr id="47" name="Picture 46" descr="piazz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0" y="5017404"/>
            <a:ext cx="441007" cy="449434"/>
          </a:xfrm>
          <a:prstGeom prst="rect">
            <a:avLst/>
          </a:prstGeom>
        </p:spPr>
      </p:pic>
      <p:pic>
        <p:nvPicPr>
          <p:cNvPr id="48" name="Picture 47" descr="bbb_bigg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3" y="4928498"/>
            <a:ext cx="441007" cy="44943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848" y="5400738"/>
            <a:ext cx="441007" cy="449434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45" idx="2"/>
            <a:endCxn id="86" idx="0"/>
          </p:cNvCxnSpPr>
          <p:nvPr/>
        </p:nvCxnSpPr>
        <p:spPr>
          <a:xfrm flipH="1">
            <a:off x="5385352" y="2446296"/>
            <a:ext cx="2104871" cy="29544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sia_pol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7803" cy="3943246"/>
          </a:xfrm>
          <a:prstGeom prst="rect">
            <a:avLst/>
          </a:prstGeom>
        </p:spPr>
      </p:pic>
      <p:pic>
        <p:nvPicPr>
          <p:cNvPr id="56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1728652"/>
            <a:ext cx="790872" cy="478429"/>
          </a:xfrm>
          <a:prstGeom prst="rect">
            <a:avLst/>
          </a:prstGeom>
          <a:solidFill>
            <a:srgbClr val="FFFFFF"/>
          </a:solidFill>
          <a:ln w="57150" cmpd="sng">
            <a:solidFill>
              <a:srgbClr val="FFFFFF"/>
            </a:solidFill>
          </a:ln>
        </p:spPr>
      </p:pic>
      <p:pic>
        <p:nvPicPr>
          <p:cNvPr id="58" name="Picture 8" descr="Sakai-logo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07" y="719205"/>
            <a:ext cx="790872" cy="478429"/>
          </a:xfrm>
          <a:prstGeom prst="rect">
            <a:avLst/>
          </a:prstGeom>
          <a:solidFill>
            <a:srgbClr val="FFFFFF"/>
          </a:solidFill>
          <a:ln w="57150" cmpd="sng">
            <a:solidFill>
              <a:srgbClr val="FFFFFF"/>
            </a:solidFill>
          </a:ln>
        </p:spPr>
      </p:pic>
      <p:cxnSp>
        <p:nvCxnSpPr>
          <p:cNvPr id="61" name="Straight Connector 60"/>
          <p:cNvCxnSpPr>
            <a:stCxn id="58" idx="2"/>
            <a:endCxn id="48" idx="0"/>
          </p:cNvCxnSpPr>
          <p:nvPr/>
        </p:nvCxnSpPr>
        <p:spPr>
          <a:xfrm>
            <a:off x="2054443" y="1197634"/>
            <a:ext cx="1223864" cy="373086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8" idx="2"/>
            <a:endCxn id="47" idx="0"/>
          </p:cNvCxnSpPr>
          <p:nvPr/>
        </p:nvCxnSpPr>
        <p:spPr>
          <a:xfrm>
            <a:off x="2054443" y="1197634"/>
            <a:ext cx="2258231" cy="38197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2"/>
            <a:endCxn id="86" idx="0"/>
          </p:cNvCxnSpPr>
          <p:nvPr/>
        </p:nvCxnSpPr>
        <p:spPr>
          <a:xfrm>
            <a:off x="2054443" y="1197634"/>
            <a:ext cx="3330909" cy="420310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2"/>
            <a:endCxn id="25" idx="0"/>
          </p:cNvCxnSpPr>
          <p:nvPr/>
        </p:nvCxnSpPr>
        <p:spPr>
          <a:xfrm>
            <a:off x="2054443" y="1197634"/>
            <a:ext cx="4377984" cy="40921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48" idx="0"/>
          </p:cNvCxnSpPr>
          <p:nvPr/>
        </p:nvCxnSpPr>
        <p:spPr>
          <a:xfrm>
            <a:off x="1724146" y="2446296"/>
            <a:ext cx="1554161" cy="24822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7" idx="0"/>
          </p:cNvCxnSpPr>
          <p:nvPr/>
        </p:nvCxnSpPr>
        <p:spPr>
          <a:xfrm>
            <a:off x="1283139" y="2207081"/>
            <a:ext cx="3029535" cy="281032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56" idx="2"/>
            <a:endCxn id="86" idx="0"/>
          </p:cNvCxnSpPr>
          <p:nvPr/>
        </p:nvCxnSpPr>
        <p:spPr>
          <a:xfrm>
            <a:off x="1263571" y="2207081"/>
            <a:ext cx="4121781" cy="3193657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25" idx="0"/>
          </p:cNvCxnSpPr>
          <p:nvPr/>
        </p:nvCxnSpPr>
        <p:spPr>
          <a:xfrm>
            <a:off x="620387" y="2161607"/>
            <a:ext cx="5812040" cy="31281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9474" y="1783201"/>
            <a:ext cx="1725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Neo-Colonialism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LTI-style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5" name="Picture 24" descr="longsight_eyeball_logo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5" b="15038"/>
          <a:stretch/>
        </p:blipFill>
        <p:spPr>
          <a:xfrm>
            <a:off x="6139135" y="5289769"/>
            <a:ext cx="586583" cy="4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2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pic>
        <p:nvPicPr>
          <p:cNvPr id="29" name="Picture 2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1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662942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Hosting</a:t>
            </a:r>
          </a:p>
          <a:p>
            <a:r>
              <a:rPr lang="en-US" dirty="0"/>
              <a:t>C</a:t>
            </a:r>
            <a:r>
              <a:rPr lang="en-US" dirty="0" smtClean="0"/>
              <a:t>ontainer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0453" y="3394373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219280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 flipH="1">
            <a:off x="6638061" y="2693182"/>
            <a:ext cx="167424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>
            <a:off x="4526361" y="2693182"/>
            <a:ext cx="312873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836204" y="4063303"/>
            <a:ext cx="393462" cy="1029957"/>
          </a:xfrm>
          <a:prstGeom prst="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2250" y="4462702"/>
            <a:ext cx="74822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0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5741046" y="3011749"/>
            <a:ext cx="1965338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Hosting</a:t>
            </a:r>
          </a:p>
          <a:p>
            <a:r>
              <a:rPr lang="en-US" dirty="0" err="1" smtClean="0"/>
              <a:t>Exp</a:t>
            </a: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1202164" y="4886074"/>
            <a:ext cx="6582556" cy="13582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App</a:t>
            </a:r>
          </a:p>
          <a:p>
            <a:r>
              <a:rPr lang="en-US" dirty="0" smtClean="0"/>
              <a:t>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39794" y="5232266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99940" y="5232266"/>
            <a:ext cx="837561" cy="665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268053" y="5232266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319682" y="5232266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590193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3" name="Picture 22" descr="instru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0" y="1454423"/>
            <a:ext cx="1119220" cy="111922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9317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4" name="Picture 23" descr="courser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0" y="1427829"/>
            <a:ext cx="1172408" cy="117240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068" y="1334885"/>
            <a:ext cx="187233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8" descr="Sakai-logo-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40" y="1541942"/>
            <a:ext cx="1560790" cy="94418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0" y="4886074"/>
            <a:ext cx="346192" cy="3461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55295" y="3032381"/>
            <a:ext cx="3930675" cy="13582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Hosting</a:t>
            </a:r>
          </a:p>
          <a:p>
            <a:r>
              <a:rPr lang="en-US" dirty="0" smtClean="0"/>
              <a:t>Prod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51454" y="3397391"/>
            <a:ext cx="837561" cy="665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738462" y="3397391"/>
            <a:ext cx="837561" cy="6659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781159" y="3394373"/>
            <a:ext cx="837561" cy="665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/>
              <a:t>Tool</a:t>
            </a:r>
            <a:endParaRPr lang="en-US" sz="2400" dirty="0"/>
          </a:p>
        </p:txBody>
      </p:sp>
      <p:cxnSp>
        <p:nvCxnSpPr>
          <p:cNvPr id="29" name="Straight Connector 28"/>
          <p:cNvCxnSpPr>
            <a:stCxn id="20" idx="2"/>
            <a:endCxn id="28" idx="0"/>
          </p:cNvCxnSpPr>
          <p:nvPr/>
        </p:nvCxnSpPr>
        <p:spPr>
          <a:xfrm>
            <a:off x="2247236" y="2693182"/>
            <a:ext cx="952704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  <a:endCxn id="28" idx="0"/>
          </p:cNvCxnSpPr>
          <p:nvPr/>
        </p:nvCxnSpPr>
        <p:spPr>
          <a:xfrm flipH="1">
            <a:off x="3199940" y="2693182"/>
            <a:ext cx="1326421" cy="70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2"/>
            <a:endCxn id="27" idx="0"/>
          </p:cNvCxnSpPr>
          <p:nvPr/>
        </p:nvCxnSpPr>
        <p:spPr>
          <a:xfrm>
            <a:off x="6805485" y="2693182"/>
            <a:ext cx="351758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2"/>
            <a:endCxn id="26" idx="0"/>
          </p:cNvCxnSpPr>
          <p:nvPr/>
        </p:nvCxnSpPr>
        <p:spPr>
          <a:xfrm flipH="1">
            <a:off x="4370235" y="2693182"/>
            <a:ext cx="156126" cy="70420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92492" y="5376969"/>
            <a:ext cx="56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6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" y="0"/>
            <a:ext cx="883642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76" y="1684229"/>
            <a:ext cx="2330598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 smtClean="0"/>
              <a:t>www.tsugi.org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659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/ Configuration similar to Moodle</a:t>
            </a:r>
          </a:p>
          <a:p>
            <a:r>
              <a:rPr lang="en-US" dirty="0" smtClean="0"/>
              <a:t>Emulate the Moodle APIs / Runtime</a:t>
            </a:r>
          </a:p>
          <a:p>
            <a:r>
              <a:rPr lang="en-US" dirty="0" smtClean="0"/>
              <a:t>Multi-tenant </a:t>
            </a:r>
          </a:p>
          <a:p>
            <a:r>
              <a:rPr lang="en-US" dirty="0" smtClean="0"/>
              <a:t>Cookie free (i.e. loves </a:t>
            </a:r>
            <a:r>
              <a:rPr lang="en-US" dirty="0" err="1" smtClean="0"/>
              <a:t>iframes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PDO with some rules about FK </a:t>
            </a:r>
          </a:p>
          <a:p>
            <a:r>
              <a:rPr lang="en-US" dirty="0" smtClean="0"/>
              <a:t>Auto-</a:t>
            </a:r>
            <a:r>
              <a:rPr lang="en-US" dirty="0" err="1" smtClean="0"/>
              <a:t>ddl</a:t>
            </a:r>
            <a:r>
              <a:rPr lang="en-US" dirty="0" smtClean="0"/>
              <a:t> feature to upgrade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1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2004 – Tools Interoperability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19256" cy="3840163"/>
          </a:xfrm>
        </p:spPr>
        <p:txBody>
          <a:bodyPr/>
          <a:lstStyle/>
          <a:p>
            <a:r>
              <a:rPr lang="en-US" dirty="0" smtClean="0"/>
              <a:t>A way for Sakai and Blackboard to meet on neutral ground under the auspices of IMS</a:t>
            </a:r>
          </a:p>
          <a:p>
            <a:r>
              <a:rPr lang="en-US" dirty="0" smtClean="0"/>
              <a:t>Met in Denver</a:t>
            </a:r>
          </a:p>
          <a:p>
            <a:pPr lvl="1"/>
            <a:r>
              <a:rPr lang="en-US" dirty="0" smtClean="0"/>
              <a:t>Bob Alcorn, Blackboard</a:t>
            </a:r>
          </a:p>
          <a:p>
            <a:pPr lvl="1"/>
            <a:r>
              <a:rPr lang="en-US" dirty="0" smtClean="0"/>
              <a:t>Chris Vento, WebCT</a:t>
            </a:r>
          </a:p>
          <a:p>
            <a:pPr lvl="1"/>
            <a:r>
              <a:rPr lang="en-US" dirty="0" smtClean="0"/>
              <a:t>Chuck Severance, Sakai</a:t>
            </a:r>
          </a:p>
          <a:p>
            <a:r>
              <a:rPr lang="en-US" dirty="0" smtClean="0"/>
              <a:t>TI design based on WebCT </a:t>
            </a:r>
            <a:r>
              <a:rPr lang="en-US" dirty="0" err="1" smtClean="0"/>
              <a:t>PowerLinks</a:t>
            </a:r>
            <a:endParaRPr lang="en-US" dirty="0"/>
          </a:p>
        </p:txBody>
      </p:sp>
      <p:pic>
        <p:nvPicPr>
          <p:cNvPr id="4" name="Picture 3" descr="webct_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005064"/>
            <a:ext cx="3208782" cy="10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2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457200" y="4419600"/>
            <a:ext cx="1295400" cy="1152525"/>
          </a:xfrm>
          <a:prstGeom prst="rect">
            <a:avLst/>
          </a:prstGeom>
          <a:solidFill>
            <a:srgbClr val="CCFF66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CLE 1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5257800" y="4806950"/>
            <a:ext cx="1295400" cy="1143000"/>
          </a:xfrm>
          <a:prstGeom prst="rect">
            <a:avLst/>
          </a:prstGeom>
          <a:solidFill>
            <a:srgbClr val="FF66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External</a:t>
            </a:r>
          </a:p>
          <a:p>
            <a:pPr algn="ctr"/>
            <a:r>
              <a:rPr lang="en-US" sz="2000"/>
              <a:t>Application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57200" y="2127250"/>
            <a:ext cx="2438400" cy="15970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57200" y="2127250"/>
            <a:ext cx="2438400" cy="266700"/>
          </a:xfrm>
          <a:prstGeom prst="rect">
            <a:avLst/>
          </a:prstGeom>
          <a:solidFill>
            <a:srgbClr val="CCFF66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400"/>
              <a:t>Welcome to CLE 1</a:t>
            </a: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908050" y="2393950"/>
            <a:ext cx="1987550" cy="1330325"/>
          </a:xfrm>
          <a:prstGeom prst="rect">
            <a:avLst/>
          </a:prstGeom>
          <a:solidFill>
            <a:srgbClr val="FF66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sz="1400"/>
              <a:t>External</a:t>
            </a:r>
          </a:p>
          <a:p>
            <a:r>
              <a:rPr lang="en-US" sz="1400"/>
              <a:t>Application</a:t>
            </a: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457200" y="2393950"/>
            <a:ext cx="450850" cy="1330325"/>
          </a:xfrm>
          <a:prstGeom prst="rect">
            <a:avLst/>
          </a:prstGeom>
          <a:solidFill>
            <a:srgbClr val="CCFF66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sz="700"/>
              <a:t>Button</a:t>
            </a:r>
          </a:p>
          <a:p>
            <a:r>
              <a:rPr lang="en-US" sz="700"/>
              <a:t>Button</a:t>
            </a:r>
          </a:p>
          <a:p>
            <a:r>
              <a:rPr lang="en-US" sz="700"/>
              <a:t>Button</a:t>
            </a:r>
          </a:p>
          <a:p>
            <a:r>
              <a:rPr lang="en-US" sz="700"/>
              <a:t>Button</a:t>
            </a:r>
          </a:p>
          <a:p>
            <a:r>
              <a:rPr lang="en-US" sz="700"/>
              <a:t>Button</a:t>
            </a:r>
          </a:p>
          <a:p>
            <a:r>
              <a:rPr lang="en-US" sz="700"/>
              <a:t>Button</a:t>
            </a: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488950" y="2781300"/>
            <a:ext cx="387350" cy="106363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3429000" y="2127250"/>
            <a:ext cx="2438400" cy="15970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429000" y="2127250"/>
            <a:ext cx="2438400" cy="266700"/>
          </a:xfrm>
          <a:prstGeom prst="rect">
            <a:avLst/>
          </a:prstGeom>
          <a:solidFill>
            <a:srgbClr val="80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400"/>
              <a:t>Welcome to CLE 2</a:t>
            </a: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3429000" y="2584450"/>
            <a:ext cx="2438400" cy="1143000"/>
          </a:xfrm>
          <a:prstGeom prst="rect">
            <a:avLst/>
          </a:prstGeom>
          <a:solidFill>
            <a:srgbClr val="FF66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sz="1400"/>
              <a:t>External</a:t>
            </a:r>
          </a:p>
          <a:p>
            <a:r>
              <a:rPr lang="en-US" sz="1400"/>
              <a:t>Application</a:t>
            </a: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3429000" y="2393950"/>
            <a:ext cx="2438400" cy="190500"/>
          </a:xfrm>
          <a:prstGeom prst="rect">
            <a:avLst/>
          </a:prstGeom>
          <a:solidFill>
            <a:srgbClr val="80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700"/>
              <a:t>Button  Button Button Button Button Button Button Button </a:t>
            </a: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4364038" y="2443163"/>
            <a:ext cx="387350" cy="106362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auto">
          <a:xfrm>
            <a:off x="6324600" y="2127250"/>
            <a:ext cx="2438400" cy="15970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6324600" y="2127250"/>
            <a:ext cx="2438400" cy="266700"/>
          </a:xfrm>
          <a:prstGeom prst="rect">
            <a:avLst/>
          </a:prstGeom>
          <a:solidFill>
            <a:srgbClr val="00808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400"/>
              <a:t>Welcome to CLE 3</a:t>
            </a:r>
          </a:p>
        </p:txBody>
      </p:sp>
      <p:sp>
        <p:nvSpPr>
          <p:cNvPr id="19472" name="Rectangle 16"/>
          <p:cNvSpPr>
            <a:spLocks noChangeArrowheads="1"/>
          </p:cNvSpPr>
          <p:nvPr/>
        </p:nvSpPr>
        <p:spPr bwMode="auto">
          <a:xfrm>
            <a:off x="2438400" y="4419600"/>
            <a:ext cx="1295400" cy="1152525"/>
          </a:xfrm>
          <a:prstGeom prst="rect">
            <a:avLst/>
          </a:prstGeom>
          <a:solidFill>
            <a:srgbClr val="80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CLE 2</a:t>
            </a: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7391400" y="4419600"/>
            <a:ext cx="1295400" cy="1152525"/>
          </a:xfrm>
          <a:prstGeom prst="rect">
            <a:avLst/>
          </a:prstGeom>
          <a:solidFill>
            <a:srgbClr val="00808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CLE 3</a:t>
            </a:r>
          </a:p>
        </p:txBody>
      </p:sp>
      <p:sp>
        <p:nvSpPr>
          <p:cNvPr id="19474" name="Rectangle 18"/>
          <p:cNvSpPr>
            <a:spLocks noChangeArrowheads="1"/>
          </p:cNvSpPr>
          <p:nvPr/>
        </p:nvSpPr>
        <p:spPr bwMode="auto">
          <a:xfrm>
            <a:off x="6324600" y="3536950"/>
            <a:ext cx="2438400" cy="190500"/>
          </a:xfrm>
          <a:prstGeom prst="rect">
            <a:avLst/>
          </a:prstGeom>
          <a:solidFill>
            <a:srgbClr val="00808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sz="700"/>
              <a:t>Button  Button Button Button Button Button Button Button </a:t>
            </a: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6324600" y="2355850"/>
            <a:ext cx="2438400" cy="1219200"/>
          </a:xfrm>
          <a:prstGeom prst="rect">
            <a:avLst/>
          </a:prstGeom>
          <a:solidFill>
            <a:srgbClr val="FF66FF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sz="1400"/>
              <a:t>External</a:t>
            </a:r>
          </a:p>
          <a:p>
            <a:r>
              <a:rPr lang="en-US" sz="1400"/>
              <a:t>Application</a:t>
            </a:r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8070850" y="3606800"/>
            <a:ext cx="387350" cy="106363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21"/>
          <p:cNvCxnSpPr>
            <a:cxnSpLocks noChangeShapeType="1"/>
            <a:stCxn id="19458" idx="0"/>
            <a:endCxn id="19463" idx="2"/>
          </p:cNvCxnSpPr>
          <p:nvPr/>
        </p:nvCxnSpPr>
        <p:spPr bwMode="auto">
          <a:xfrm rot="5400000" flipH="1">
            <a:off x="565150" y="3860800"/>
            <a:ext cx="657225" cy="42227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8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478" name="AutoShape 22"/>
          <p:cNvCxnSpPr>
            <a:cxnSpLocks noChangeShapeType="1"/>
            <a:stCxn id="19472" idx="0"/>
            <a:endCxn id="19466" idx="1"/>
          </p:cNvCxnSpPr>
          <p:nvPr/>
        </p:nvCxnSpPr>
        <p:spPr bwMode="auto">
          <a:xfrm rot="16200000">
            <a:off x="2178050" y="3168650"/>
            <a:ext cx="2139950" cy="323850"/>
          </a:xfrm>
          <a:prstGeom prst="curvedConnector2">
            <a:avLst/>
          </a:prstGeom>
          <a:noFill/>
          <a:ln w="38100">
            <a:solidFill>
              <a:srgbClr val="FF008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479" name="AutoShape 23"/>
          <p:cNvCxnSpPr>
            <a:cxnSpLocks noChangeShapeType="1"/>
            <a:stCxn id="19473" idx="0"/>
            <a:endCxn id="19474" idx="2"/>
          </p:cNvCxnSpPr>
          <p:nvPr/>
        </p:nvCxnSpPr>
        <p:spPr bwMode="auto">
          <a:xfrm rot="5400000" flipH="1">
            <a:off x="7464425" y="3825875"/>
            <a:ext cx="654050" cy="4953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8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480" name="AutoShape 24"/>
          <p:cNvCxnSpPr>
            <a:cxnSpLocks noChangeShapeType="1"/>
            <a:stCxn id="19475" idx="1"/>
            <a:endCxn id="19459" idx="0"/>
          </p:cNvCxnSpPr>
          <p:nvPr/>
        </p:nvCxnSpPr>
        <p:spPr bwMode="auto">
          <a:xfrm rot="10800000" flipV="1">
            <a:off x="5905500" y="2965450"/>
            <a:ext cx="400050" cy="1822450"/>
          </a:xfrm>
          <a:prstGeom prst="curvedConnector2">
            <a:avLst/>
          </a:prstGeom>
          <a:noFill/>
          <a:ln w="38100">
            <a:solidFill>
              <a:srgbClr val="FF008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481" name="AutoShape 25"/>
          <p:cNvCxnSpPr>
            <a:cxnSpLocks noChangeShapeType="1"/>
            <a:stCxn id="19467" idx="2"/>
            <a:endCxn id="19459" idx="0"/>
          </p:cNvCxnSpPr>
          <p:nvPr/>
        </p:nvCxnSpPr>
        <p:spPr bwMode="auto">
          <a:xfrm rot="16200000" flipH="1">
            <a:off x="4756150" y="3638550"/>
            <a:ext cx="1041400" cy="12573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8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482" name="AutoShape 26"/>
          <p:cNvCxnSpPr>
            <a:cxnSpLocks noChangeShapeType="1"/>
            <a:stCxn id="19462" idx="2"/>
            <a:endCxn id="19459" idx="0"/>
          </p:cNvCxnSpPr>
          <p:nvPr/>
        </p:nvCxnSpPr>
        <p:spPr bwMode="auto">
          <a:xfrm rot="16200000" flipH="1">
            <a:off x="3381375" y="2263775"/>
            <a:ext cx="1044575" cy="400367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FF008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483" name="AutoShape 27"/>
          <p:cNvCxnSpPr>
            <a:cxnSpLocks noChangeShapeType="1"/>
            <a:stCxn id="19459" idx="2"/>
            <a:endCxn id="19458" idx="2"/>
          </p:cNvCxnSpPr>
          <p:nvPr/>
        </p:nvCxnSpPr>
        <p:spPr bwMode="auto">
          <a:xfrm rot="16200000" flipV="1">
            <a:off x="3316287" y="3379788"/>
            <a:ext cx="377825" cy="4800600"/>
          </a:xfrm>
          <a:prstGeom prst="curvedConnector3">
            <a:avLst>
              <a:gd name="adj1" fmla="val -55463"/>
            </a:avLst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484" name="AutoShape 28"/>
          <p:cNvCxnSpPr>
            <a:cxnSpLocks noChangeShapeType="1"/>
            <a:stCxn id="19459" idx="1"/>
            <a:endCxn id="19472" idx="3"/>
          </p:cNvCxnSpPr>
          <p:nvPr/>
        </p:nvCxnSpPr>
        <p:spPr bwMode="auto">
          <a:xfrm rot="10800000">
            <a:off x="3752850" y="4995863"/>
            <a:ext cx="1485900" cy="382587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485" name="AutoShape 29"/>
          <p:cNvCxnSpPr>
            <a:cxnSpLocks noChangeShapeType="1"/>
            <a:stCxn id="19473" idx="2"/>
            <a:endCxn id="19459" idx="2"/>
          </p:cNvCxnSpPr>
          <p:nvPr/>
        </p:nvCxnSpPr>
        <p:spPr bwMode="auto">
          <a:xfrm rot="5400000">
            <a:off x="6783387" y="4713288"/>
            <a:ext cx="377825" cy="2133600"/>
          </a:xfrm>
          <a:prstGeom prst="curvedConnector3">
            <a:avLst>
              <a:gd name="adj1" fmla="val 155463"/>
            </a:avLst>
          </a:prstGeom>
          <a:noFill/>
          <a:ln w="38100">
            <a:solidFill>
              <a:srgbClr val="00008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490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 July 2005 - Demonstrate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16216" y="476672"/>
            <a:ext cx="201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12, 2004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546848" cy="1143000"/>
          </a:xfrm>
        </p:spPr>
        <p:txBody>
          <a:bodyPr/>
          <a:lstStyle/>
          <a:p>
            <a:r>
              <a:rPr lang="en-US" dirty="0">
                <a:latin typeface="Trebuchet MS" charset="0"/>
              </a:rPr>
              <a:t>TI 1.0 - 2005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4724400" cy="3962400"/>
          </a:xfrm>
        </p:spPr>
        <p:txBody>
          <a:bodyPr/>
          <a:lstStyle/>
          <a:p>
            <a:r>
              <a:rPr lang="en-US" dirty="0">
                <a:latin typeface="Trebuchet MS" charset="0"/>
              </a:rPr>
              <a:t>Sheffield England April 2005</a:t>
            </a:r>
          </a:p>
          <a:p>
            <a:r>
              <a:rPr lang="en-US" dirty="0">
                <a:latin typeface="Trebuchet MS" charset="0"/>
              </a:rPr>
              <a:t>Blackboard, WebCT, Sakai, Moodle, </a:t>
            </a:r>
            <a:r>
              <a:rPr lang="en-US" dirty="0" err="1">
                <a:latin typeface="Trebuchet MS" charset="0"/>
              </a:rPr>
              <a:t>Samigo</a:t>
            </a:r>
            <a:endParaRPr lang="en-US" dirty="0">
              <a:latin typeface="Trebuchet MS" charset="0"/>
            </a:endParaRPr>
          </a:p>
          <a:p>
            <a:r>
              <a:rPr lang="en-US" dirty="0" smtClean="0">
                <a:latin typeface="Trebuchet MS" charset="0"/>
              </a:rPr>
              <a:t>Had </a:t>
            </a:r>
            <a:r>
              <a:rPr lang="en-US" dirty="0">
                <a:latin typeface="Trebuchet MS" charset="0"/>
              </a:rPr>
              <a:t>grade return</a:t>
            </a:r>
          </a:p>
        </p:txBody>
      </p:sp>
      <p:pic>
        <p:nvPicPr>
          <p:cNvPr id="5" name="Picture 4" descr="21-06-05_1546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429000"/>
            <a:ext cx="3072341" cy="2304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21-06-05_0650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692696"/>
            <a:ext cx="2907928" cy="218094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48337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Interoperability 1.0 #fail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 1.0 used SOAP protocols in 2006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Crickets....</a:t>
            </a:r>
          </a:p>
        </p:txBody>
      </p:sp>
    </p:spTree>
    <p:extLst>
      <p:ext uri="{BB962C8B-B14F-4D97-AF65-F5344CB8AC3E}">
        <p14:creationId xmlns:p14="http://schemas.microsoft.com/office/powerpoint/2010/main" val="176882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Tools Interoperability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4546848" cy="3840163"/>
          </a:xfrm>
        </p:spPr>
        <p:txBody>
          <a:bodyPr/>
          <a:lstStyle/>
          <a:p>
            <a:r>
              <a:rPr lang="en-US" dirty="0" smtClean="0"/>
              <a:t>Lets start over </a:t>
            </a:r>
            <a:r>
              <a:rPr lang="en-US" dirty="0"/>
              <a:t>(</a:t>
            </a:r>
            <a:r>
              <a:rPr lang="en-US" dirty="0" smtClean="0"/>
              <a:t>2007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err="1" smtClean="0"/>
              <a:t>RESTish</a:t>
            </a:r>
            <a:r>
              <a:rPr lang="en-US" dirty="0" smtClean="0"/>
              <a:t> – POX actually</a:t>
            </a:r>
          </a:p>
          <a:p>
            <a:pPr lvl="1"/>
            <a:r>
              <a:rPr lang="en-US" dirty="0" smtClean="0"/>
              <a:t>POST data in, XML out</a:t>
            </a:r>
          </a:p>
          <a:p>
            <a:r>
              <a:rPr lang="en-US" dirty="0" smtClean="0"/>
              <a:t>Modeled on </a:t>
            </a:r>
            <a:r>
              <a:rPr lang="en-US" dirty="0" err="1" smtClean="0"/>
              <a:t>Wimba's</a:t>
            </a:r>
            <a:r>
              <a:rPr lang="en-US" dirty="0" smtClean="0"/>
              <a:t> Integration API</a:t>
            </a:r>
          </a:p>
          <a:p>
            <a:r>
              <a:rPr lang="en-US" dirty="0" smtClean="0"/>
              <a:t>As easy as the Facebook API!</a:t>
            </a:r>
            <a:endParaRPr lang="en-US" dirty="0"/>
          </a:p>
        </p:txBody>
      </p:sp>
      <p:pic>
        <p:nvPicPr>
          <p:cNvPr id="6" name="Picture 3" descr="IMG_05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" t="359" r="49820"/>
          <a:stretch>
            <a:fillRect/>
          </a:stretch>
        </p:blipFill>
        <p:spPr bwMode="auto">
          <a:xfrm>
            <a:off x="5558556" y="2348880"/>
            <a:ext cx="1600200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IMG_05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5" t="34155" r="52988" b="51852"/>
          <a:stretch>
            <a:fillRect/>
          </a:stretch>
        </p:blipFill>
        <p:spPr bwMode="auto">
          <a:xfrm>
            <a:off x="7419777" y="2348880"/>
            <a:ext cx="15240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580112" y="4787280"/>
            <a:ext cx="1584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j-lt"/>
                <a:ea typeface="+mn-ea"/>
                <a:cs typeface="+mn-cs"/>
              </a:rPr>
              <a:t>Bruno Van </a:t>
            </a:r>
            <a:r>
              <a:rPr lang="en-US" dirty="0" err="1">
                <a:latin typeface="+mj-lt"/>
                <a:ea typeface="+mn-ea"/>
                <a:cs typeface="+mn-cs"/>
              </a:rPr>
              <a:t>Haetsdaele</a:t>
            </a:r>
            <a:endParaRPr lang="en-US" dirty="0">
              <a:latin typeface="+mj-lt"/>
              <a:ea typeface="+mn-ea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+mj-lt"/>
                <a:ea typeface="+mn-ea"/>
                <a:cs typeface="+mn-cs"/>
              </a:rPr>
              <a:t>Wimba</a:t>
            </a:r>
            <a:endParaRPr lang="en-US" dirty="0">
              <a:latin typeface="+mj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3848" y="4863480"/>
            <a:ext cx="17526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j-lt"/>
                <a:ea typeface="+mn-ea"/>
                <a:cs typeface="+mn-cs"/>
              </a:rPr>
              <a:t>Chris Moffatt Microsoft</a:t>
            </a:r>
          </a:p>
        </p:txBody>
      </p:sp>
    </p:spTree>
    <p:extLst>
      <p:ext uri="{BB962C8B-B14F-4D97-AF65-F5344CB8AC3E}">
        <p14:creationId xmlns:p14="http://schemas.microsoft.com/office/powerpoint/2010/main" val="305989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MS2014.potx" id="{C6BE88FD-ACCA-4DC6-8EAA-FCE33F58FC77}" vid="{8AB4B8A3-2D42-45EE-B71A-A5630EF187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IMS2014</Template>
  <TotalTime>941</TotalTime>
  <Words>1778</Words>
  <Application>Microsoft Macintosh PowerPoint</Application>
  <PresentationFormat>On-screen Show (4:3)</PresentationFormat>
  <Paragraphs>366</Paragraphs>
  <Slides>48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1_Office Theme</vt:lpstr>
      <vt:lpstr>Experience the Power of LTI2!</vt:lpstr>
      <vt:lpstr>PowerPoint Presentation</vt:lpstr>
      <vt:lpstr>10+ Years of Effort...</vt:lpstr>
      <vt:lpstr>From the 2003 Sakai Proposal</vt:lpstr>
      <vt:lpstr>Summer 2004 – Tools Interoperability</vt:lpstr>
      <vt:lpstr>By July 2005 - Demonstrate</vt:lpstr>
      <vt:lpstr>TI 1.0 - 2005</vt:lpstr>
      <vt:lpstr>Tools Interoperability 1.0 #fail</vt:lpstr>
      <vt:lpstr>Learning Tools Interoperability</vt:lpstr>
      <vt:lpstr>Blackboard 9.0 Proxy API</vt:lpstr>
      <vt:lpstr>Viral Evangelism</vt:lpstr>
      <vt:lpstr>PowerPoint Presentation</vt:lpstr>
      <vt:lpstr>PowerPoint Presentation</vt:lpstr>
      <vt:lpstr>LTI + BB9 Proxy Meet Pearson's TPI</vt:lpstr>
      <vt:lpstr>Basic LTI (LTI 1.0)</vt:lpstr>
      <vt:lpstr>LTI 1.1 (Simple Outcomes)</vt:lpstr>
      <vt:lpstr>PowerPoint Presentation</vt:lpstr>
      <vt:lpstr>PowerPoint Presentation</vt:lpstr>
      <vt:lpstr>PowerPoint Presentation</vt:lpstr>
      <vt:lpstr>PowerPoint Presentation</vt:lpstr>
      <vt:lpstr>Learning Platforms that Accept IMS Apps! http://imscatalog.org/ </vt:lpstr>
      <vt:lpstr>PowerPoint Presentation</vt:lpstr>
      <vt:lpstr>Exercise 2</vt:lpstr>
      <vt:lpstr>LTI 2.0</vt:lpstr>
      <vt:lpstr>Basic LTI and Full LTI</vt:lpstr>
      <vt:lpstr>Release Early and Often...</vt:lpstr>
      <vt:lpstr>LTI 1.1 – Grade Return</vt:lpstr>
      <vt:lpstr>PowerPoint Presentation</vt:lpstr>
      <vt:lpstr>"Full LTI" Becomes LTI 2.0</vt:lpstr>
      <vt:lpstr>JSON-LD – www.json-ld.org</vt:lpstr>
      <vt:lpstr>PowerPoint Presentation</vt:lpstr>
      <vt:lpstr>LTI 2.0 (Final, January 2014)</vt:lpstr>
      <vt:lpstr>LTI 2.0 Tool Registration</vt:lpstr>
      <vt:lpstr>PowerPoint Presentation</vt:lpstr>
      <vt:lpstr>Exercise 3 – Explore LTI 2.0</vt:lpstr>
      <vt:lpstr>Sample code: LTI 2</vt:lpstr>
      <vt:lpstr>PowerPoint Presentation</vt:lpstr>
      <vt:lpstr>LTI 2.x Roadmap</vt:lpstr>
      <vt:lpstr>Reflecting...</vt:lpstr>
      <vt:lpstr>LTI 1.x versus LTI 2.x and Beyond</vt:lpstr>
      <vt:lpstr>"Large Midwestern University"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PHP Tsugi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LTI 2.0</dc:title>
  <dc:creator>svickers</dc:creator>
  <cp:lastModifiedBy>Charles Severance</cp:lastModifiedBy>
  <cp:revision>37</cp:revision>
  <dcterms:created xsi:type="dcterms:W3CDTF">2014-09-16T03:27:19Z</dcterms:created>
  <dcterms:modified xsi:type="dcterms:W3CDTF">2014-10-07T11:14:35Z</dcterms:modified>
</cp:coreProperties>
</file>